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5" r:id="rId12"/>
    <p:sldId id="269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56188-839C-47E5-A998-01216DA047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0CF1DD-1373-42D5-809C-CC95FC9E24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437112"/>
            <a:ext cx="2738165" cy="882119"/>
          </a:xfrm>
        </p:spPr>
        <p:txBody>
          <a:bodyPr/>
          <a:lstStyle/>
          <a:p>
            <a:r>
              <a:rPr lang="ru-RU" dirty="0"/>
              <a:t>подготовила: </a:t>
            </a:r>
          </a:p>
          <a:p>
            <a:r>
              <a:rPr lang="ru-RU" dirty="0"/>
              <a:t>Федотова В.Д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568952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/>
              <a:t>Развитие воображения в конструктивной деятельности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75094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Практическая деятельность детей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0677"/>
            <a:ext cx="4512502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93" y="2902171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703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3514"/>
            <a:ext cx="8698515" cy="80922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Художественное конструирование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424936" cy="5202912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dirty="0"/>
              <a:t>Работа с конструктором предполагает выкладывание фигурок на фон в соответствии с замыслом маленького художника.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/>
              <a:t>Деятельность художественного конструирования тоже носит моделирующий характер: дети строят изображения объектов реальной действительности; а также придумывают сюжеты по ассоциации с образами из сказок.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/>
              <a:t>В художественном конструировании дети, создавая образы, не только отображают их структуру, но и выражают своё отношение к ним, передают их характер, используя такой приём, как «нарушение» пропорций, цвета,  формы. Таким образом, воображение может носить эмоциональный характер.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/>
              <a:t>В работе используются схемы-образцы, пространственные модели, которые дети используют для создания образов. Но поскольку в этом виде деятельности больше возможностей для творчества (цветовое решение, композиционное разнообразие, эмоциональная составляющая), то  можно с уверенностью сказать, что она способствует развитию воображения.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53399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Практическая деятельность детей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11" y="3140968"/>
            <a:ext cx="4283968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" y="1700808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920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Практическая деятельность детей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5694" y="2767236"/>
            <a:ext cx="4128459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33" y="1196752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069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70198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2051"/>
            <a:ext cx="426916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Воображение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9" y="2996952"/>
            <a:ext cx="5465947" cy="3619054"/>
          </a:xfrm>
        </p:spPr>
      </p:pic>
      <p:sp>
        <p:nvSpPr>
          <p:cNvPr id="5" name="TextBox 4"/>
          <p:cNvSpPr txBox="1"/>
          <p:nvPr/>
        </p:nvSpPr>
        <p:spPr>
          <a:xfrm>
            <a:off x="251520" y="1689373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психический познавательный процесс создания новых образов путем переработки материалов восприятия и представлений, полученных в прошлом опыте.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168937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отражение действительности в новых неожиданных сочетаниях и связях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29167" y="1105031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15581" y="1070390"/>
            <a:ext cx="14041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3010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Виды</a:t>
            </a:r>
            <a:br>
              <a:rPr lang="ru-RU" dirty="0"/>
            </a:br>
            <a:r>
              <a:rPr lang="ru-RU" dirty="0"/>
              <a:t>воображения</a:t>
            </a:r>
          </a:p>
        </p:txBody>
      </p:sp>
      <p:sp>
        <p:nvSpPr>
          <p:cNvPr id="4" name="Стрелка вниз 3"/>
          <p:cNvSpPr/>
          <p:nvPr/>
        </p:nvSpPr>
        <p:spPr>
          <a:xfrm rot="2834016">
            <a:off x="968310" y="1833302"/>
            <a:ext cx="1224136" cy="197415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851920" y="1965234"/>
            <a:ext cx="1512168" cy="1956542"/>
          </a:xfrm>
          <a:prstGeom prst="downArrow">
            <a:avLst>
              <a:gd name="adj1" fmla="val 28384"/>
              <a:gd name="adj2" fmla="val 509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433539">
            <a:off x="6834600" y="1884683"/>
            <a:ext cx="1224136" cy="185451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3252170">
            <a:off x="6427398" y="2404260"/>
            <a:ext cx="191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 видам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3649458" y="2800483"/>
            <a:ext cx="203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результатам</a:t>
            </a:r>
          </a:p>
        </p:txBody>
      </p:sp>
      <p:sp>
        <p:nvSpPr>
          <p:cNvPr id="14" name="TextBox 13"/>
          <p:cNvSpPr txBox="1"/>
          <p:nvPr/>
        </p:nvSpPr>
        <p:spPr>
          <a:xfrm rot="19020141">
            <a:off x="608270" y="245196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 способам активности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502432"/>
            <a:ext cx="2929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произвольное</a:t>
            </a:r>
          </a:p>
          <a:p>
            <a:pPr marL="342900" indent="-342900">
              <a:buAutoNum type="arabicPeriod"/>
            </a:pPr>
            <a:r>
              <a:rPr lang="ru-RU" sz="2400" dirty="0"/>
              <a:t>непроизвольное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9593" y="4514449"/>
            <a:ext cx="265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воссоздающее</a:t>
            </a:r>
          </a:p>
          <a:p>
            <a:pPr marL="342900" indent="-342900">
              <a:buAutoNum type="arabicPeriod"/>
            </a:pPr>
            <a:r>
              <a:rPr lang="ru-RU" sz="2400" dirty="0"/>
              <a:t>творческое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9941" y="4514449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Художественное</a:t>
            </a:r>
          </a:p>
          <a:p>
            <a:pPr marL="342900" indent="-342900">
              <a:buAutoNum type="arabicPeriod"/>
            </a:pPr>
            <a:r>
              <a:rPr lang="ru-RU" sz="2400" dirty="0"/>
              <a:t>Техническое</a:t>
            </a:r>
          </a:p>
          <a:p>
            <a:pPr marL="342900" indent="-342900">
              <a:buAutoNum type="arabicPeriod"/>
            </a:pPr>
            <a:r>
              <a:rPr lang="ru-RU" sz="2400" dirty="0"/>
              <a:t>Музыкальное и т.д.</a:t>
            </a:r>
          </a:p>
        </p:txBody>
      </p:sp>
    </p:spTree>
    <p:extLst>
      <p:ext uri="{BB962C8B-B14F-4D97-AF65-F5344CB8AC3E}">
        <p14:creationId xmlns:p14="http://schemas.microsoft.com/office/powerpoint/2010/main" val="27414135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9361039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Этапы развития воображения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496944" cy="46805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Воображение ребенка развивается постепенно, по мере приобретения им определенного опыта, но начинать надо с самого детства.</a:t>
            </a:r>
          </a:p>
          <a:p>
            <a:pPr marL="502920" indent="-457200">
              <a:buAutoNum type="arabicPeriod"/>
            </a:pPr>
            <a:r>
              <a:rPr lang="ru-RU" dirty="0"/>
              <a:t>До 3 лет воображение существует внутри других психических процессов</a:t>
            </a:r>
          </a:p>
          <a:p>
            <a:pPr marL="502920" indent="-457200">
              <a:buAutoNum type="arabicPeriod"/>
            </a:pPr>
            <a:r>
              <a:rPr lang="ru-RU" dirty="0"/>
              <a:t>В 3 года происходит становление словестных форм воображения. Воображение становится самостоятельным процессом</a:t>
            </a:r>
          </a:p>
          <a:p>
            <a:pPr marL="502920" indent="-457200">
              <a:buAutoNum type="arabicPeriod"/>
            </a:pPr>
            <a:r>
              <a:rPr lang="ru-RU" dirty="0"/>
              <a:t>В 4-5 лет ребенок начинает планировать</a:t>
            </a:r>
          </a:p>
          <a:p>
            <a:pPr marL="502920" indent="-457200">
              <a:buAutoNum type="arabicPeriod"/>
            </a:pPr>
            <a:r>
              <a:rPr lang="ru-RU" dirty="0"/>
              <a:t>В 6-7 лет воображение носит активный характер. Воссоздаваемые образы выступают в различных ситуациях, характеризуясь содержательностью и специфичностью. Появляются элементы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20535802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792"/>
            <a:ext cx="896448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 развивать воображение?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0" y="1740277"/>
            <a:ext cx="6400800" cy="1800200"/>
          </a:xfrm>
        </p:spPr>
        <p:txBody>
          <a:bodyPr>
            <a:normAutofit fontScale="77500" lnSpcReduction="20000"/>
          </a:bodyPr>
          <a:lstStyle/>
          <a:p>
            <a:pPr marL="502920" indent="-457200">
              <a:buAutoNum type="arabicPeriod"/>
            </a:pPr>
            <a:r>
              <a:rPr lang="ru-RU" dirty="0"/>
              <a:t>Воображение развивается в ролевой игре, рисовании, конструировании, театральной деятельности.</a:t>
            </a:r>
          </a:p>
          <a:p>
            <a:pPr marL="502920" indent="-457200">
              <a:buAutoNum type="arabicPeriod"/>
            </a:pPr>
            <a:r>
              <a:rPr lang="ru-RU" dirty="0"/>
              <a:t>Воображение развивается при чтении сказок и художественной литературы.</a:t>
            </a:r>
          </a:p>
          <a:p>
            <a:pPr marL="502920" indent="-457200">
              <a:buAutoNum type="arabicPeriod"/>
            </a:pPr>
            <a:r>
              <a:rPr lang="ru-RU" dirty="0"/>
              <a:t>Для развития воображения важны жизненный опыт и широкий круг знаний.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87894"/>
            <a:ext cx="4392488" cy="269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2390775" cy="2047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2795" y="573325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«Воображение и мышление развиваются взаимосвязано…»</a:t>
            </a:r>
          </a:p>
          <a:p>
            <a:pPr algn="r"/>
            <a:r>
              <a:rPr lang="ru-RU" sz="2000" dirty="0"/>
              <a:t>Л.С. </a:t>
            </a:r>
            <a:r>
              <a:rPr lang="ru-RU" sz="2000" dirty="0" err="1"/>
              <a:t>Выгодский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20534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Развитие воображения в конструктивной деятельности старших дошкольников.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564904"/>
            <a:ext cx="8208912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1. С позиции теории А. В. Запорожца об обогащении развития детей (амплификации)  конструирование (также как и другие специфические виды деятельности)  играет огромную роль в формировании творчества. В основе всех  творческих  процессов лежит воображение.</a:t>
            </a:r>
          </a:p>
          <a:p>
            <a:pPr marL="45720" indent="0">
              <a:buNone/>
            </a:pPr>
            <a:r>
              <a:rPr lang="ru-RU" dirty="0"/>
              <a:t>2. Старший дошкольный возраст является наиболее сенситивным и важным в развитии воображения (накоплен определённый опыт, максимальная свобода для фантазии).</a:t>
            </a:r>
          </a:p>
        </p:txBody>
      </p:sp>
    </p:spTree>
    <p:extLst>
      <p:ext uri="{BB962C8B-B14F-4D97-AF65-F5344CB8AC3E}">
        <p14:creationId xmlns:p14="http://schemas.microsoft.com/office/powerpoint/2010/main" val="21007673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Виды конструктивной деятельности в дошкольном возрасте.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6404" y="1822764"/>
            <a:ext cx="6976864" cy="1750252"/>
          </a:xfrm>
        </p:spPr>
        <p:txBody>
          <a:bodyPr/>
          <a:lstStyle/>
          <a:p>
            <a:pPr marL="45720" lvl="0" indent="0">
              <a:buNone/>
            </a:pPr>
            <a:r>
              <a:rPr lang="ru-RU" dirty="0"/>
              <a:t>1. Техническое конструирование.</a:t>
            </a:r>
          </a:p>
          <a:p>
            <a:pPr marL="45720" lvl="0" indent="0">
              <a:buNone/>
            </a:pPr>
            <a:r>
              <a:rPr lang="ru-RU" dirty="0"/>
              <a:t>2. Художественное конструирование.</a:t>
            </a:r>
          </a:p>
          <a:p>
            <a:pPr marL="45720" lvl="0" indent="0">
              <a:buNone/>
            </a:pPr>
            <a:r>
              <a:rPr lang="ru-RU" dirty="0"/>
              <a:t>3. Конструирование из природного и бросового </a:t>
            </a:r>
            <a:r>
              <a:rPr lang="ru-RU"/>
              <a:t>материала, бумаги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06940"/>
            <a:ext cx="3168352" cy="2886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3024336" cy="28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698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Техническое конструирование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640960" cy="5256584"/>
          </a:xfrm>
        </p:spPr>
        <p:txBody>
          <a:bodyPr>
            <a:normAutofit fontScale="77500" lnSpcReduction="20000"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ru-RU" sz="2300" dirty="0"/>
              <a:t>Конструктивная деятельность носит моделирующий характер. Все образы воображения основываются на тех представлениях и впечатлениях, которые ребёнок получает в реальной жизни.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300" dirty="0"/>
              <a:t>В старшей группе воображение носит  воссоздающий характер. Дети работают по готовому образцу. Но для дальнейшего развития воображения он очень важен, т.к. является важным обучающим этапом.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300" dirty="0"/>
              <a:t>Начиная со второй половины старшей группы и в подготовительной группе, воображение становится творческим (ребёнок сам в уме или по заданию воспитателя придумывает конструкцию, делает её чертёж в трёх проекциях, строит постройку в соответствии с замыслом).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300" dirty="0"/>
              <a:t>Творчество связано больше с созданием замысла, поскольку оно заключается в обдумывании и планировании практической деятельности. Замысел в свою очередь, часто уточняется и изменяется в результате поисковых практических действий, что  является положительным моментом для развёртывания творческого конструирования.</a:t>
            </a:r>
          </a:p>
          <a:p>
            <a:pPr marL="502920" lvl="0" indent="-457200">
              <a:buFont typeface="+mj-lt"/>
              <a:buAutoNum type="arabicPeriod"/>
            </a:pPr>
            <a:r>
              <a:rPr lang="ru-RU" sz="2300" dirty="0"/>
              <a:t>Совершенствует воображение внимательное рассматривание чертежей,  умение за различными проекциями представлять объекты и, наоборот, умение изображать объекты в различных проекциях.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0416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Практическая деятельность детей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2" y="2492896"/>
            <a:ext cx="4992555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7240" y="1655803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88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281</TotalTime>
  <Words>606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Georgia</vt:lpstr>
      <vt:lpstr>Trebuchet MS</vt:lpstr>
      <vt:lpstr>Воздушный поток</vt:lpstr>
      <vt:lpstr>Развитие воображения в конструктивной деятельности дошкольников</vt:lpstr>
      <vt:lpstr>Воображение</vt:lpstr>
      <vt:lpstr>Виды воображения</vt:lpstr>
      <vt:lpstr>Этапы развития воображения</vt:lpstr>
      <vt:lpstr>Как развивать воображение?</vt:lpstr>
      <vt:lpstr>Развитие воображения в конструктивной деятельности старших дошкольников. </vt:lpstr>
      <vt:lpstr>Виды конструктивной деятельности в дошкольном возрасте. </vt:lpstr>
      <vt:lpstr>Техническое конструирование </vt:lpstr>
      <vt:lpstr>Практическая деятельность детей</vt:lpstr>
      <vt:lpstr>Практическая деятельность детей</vt:lpstr>
      <vt:lpstr>Художественное конструирование</vt:lpstr>
      <vt:lpstr>Практическая деятельность детей</vt:lpstr>
      <vt:lpstr>Практическая деятельность детей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lera.fedotova94@mail.ru</cp:lastModifiedBy>
  <cp:revision>21</cp:revision>
  <dcterms:created xsi:type="dcterms:W3CDTF">2017-04-16T22:06:01Z</dcterms:created>
  <dcterms:modified xsi:type="dcterms:W3CDTF">2024-11-19T10:47:18Z</dcterms:modified>
</cp:coreProperties>
</file>