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68" r:id="rId4"/>
  </p:sldMasterIdLst>
  <p:notesMasterIdLst>
    <p:notesMasterId r:id="rId17"/>
  </p:notesMasterIdLst>
  <p:handoutMasterIdLst>
    <p:handoutMasterId r:id="rId18"/>
  </p:handoutMasterIdLst>
  <p:sldIdLst>
    <p:sldId id="3825" r:id="rId5"/>
    <p:sldId id="3827" r:id="rId6"/>
    <p:sldId id="3791" r:id="rId7"/>
    <p:sldId id="3842" r:id="rId8"/>
    <p:sldId id="3792" r:id="rId9"/>
    <p:sldId id="3829" r:id="rId10"/>
    <p:sldId id="3830" r:id="rId11"/>
    <p:sldId id="3794" r:id="rId12"/>
    <p:sldId id="3831" r:id="rId13"/>
    <p:sldId id="3840" r:id="rId14"/>
    <p:sldId id="3833" r:id="rId15"/>
    <p:sldId id="3834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4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390" y="-90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#1" csCatId="colorful" phldr="1"/>
      <dgm:spPr/>
      <dgm:t>
        <a:bodyPr rtlCol="0"/>
        <a:lstStyle/>
        <a:p>
          <a:pPr rtl="0"/>
          <a:endParaRPr lang="en-US"/>
        </a:p>
      </dgm:t>
    </dgm:pt>
    <dgm:pt modelId="{198ACE8E-34F4-43E6-BB2E-1809B1CC58DC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800" b="0" i="0" dirty="0">
              <a:latin typeface="Montserrat" panose="00000500000000000000" pitchFamily="2" charset="-52"/>
            </a:rPr>
            <a:t>«Организуй свой режим дня»</a:t>
          </a:r>
          <a:endParaRPr lang="en-US" sz="1800" dirty="0">
            <a:latin typeface="Montserrat" panose="00000500000000000000" pitchFamily="2" charset="-52"/>
            <a:cs typeface="Calibri" panose="020F0502020204030204" pitchFamily="34" charset="0"/>
          </a:endParaRPr>
        </a:p>
      </dgm:t>
    </dgm:pt>
    <dgm:pt modelId="{49F555B2-B165-4CB6-8578-DF4BCD791ABF}" type="parTrans" cxnId="{8327A44B-5326-4A8B-9B23-A3D3C09A16F3}">
      <dgm:prSet/>
      <dgm:spPr/>
      <dgm:t>
        <a:bodyPr rtlCol="0"/>
        <a:lstStyle/>
        <a:p>
          <a:pPr rtl="0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4063C4-24CD-4834-9424-53756AE38C6B}" type="sibTrans" cxnId="{8327A44B-5326-4A8B-9B23-A3D3C09A16F3}">
      <dgm:prSet phldrT="1"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rtl="0"/>
          <a:r>
            <a:rPr lang="ru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6BA1FB-59E5-4F16-A7B4-1533BB1F09E4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800" b="0" i="0" dirty="0">
              <a:latin typeface="Montserrat" panose="00000500000000000000" pitchFamily="2" charset="-52"/>
            </a:rPr>
            <a:t>«Здоровый сон – залог здоровья»</a:t>
          </a:r>
          <a:endParaRPr lang="en-US" sz="1800" dirty="0">
            <a:latin typeface="Montserrat" panose="00000500000000000000" pitchFamily="2" charset="-52"/>
            <a:cs typeface="Calibri" panose="020F0502020204030204" pitchFamily="34" charset="0"/>
          </a:endParaRPr>
        </a:p>
      </dgm:t>
    </dgm:pt>
    <dgm:pt modelId="{6A557BB1-C0DD-44CB-8745-CE5481476209}" type="parTrans" cxnId="{F0FA65E5-FB81-4E7A-9467-65363565F4A0}">
      <dgm:prSet/>
      <dgm:spPr/>
      <dgm:t>
        <a:bodyPr rtlCol="0"/>
        <a:lstStyle/>
        <a:p>
          <a:pPr rtl="0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BF5CB5-29DD-4671-A0F3-981D48571500}" type="sibTrans" cxnId="{F0FA65E5-FB81-4E7A-9467-65363565F4A0}">
      <dgm:prSet phldrT="2" phldr="0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ru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gm:t>
    </dgm:pt>
    <dgm:pt modelId="{1D096F01-AEA8-401D-8348-98E9A81F3CE0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800" b="0" i="0" dirty="0">
              <a:latin typeface="Montserrat" panose="00000500000000000000" pitchFamily="2" charset="-52"/>
            </a:rPr>
            <a:t>«Питайся правильно»</a:t>
          </a:r>
          <a:endParaRPr lang="en-US" sz="1800" dirty="0">
            <a:latin typeface="Montserrat" panose="00000500000000000000" pitchFamily="2" charset="-52"/>
            <a:cs typeface="Calibri" panose="020F0502020204030204" pitchFamily="34" charset="0"/>
          </a:endParaRPr>
        </a:p>
      </dgm:t>
    </dgm:pt>
    <dgm:pt modelId="{AB9DA1CE-0370-48BB-8362-3A4CBF7FFB29}" type="parTrans" cxnId="{FD2381C0-DA6F-4859-90D6-313730044E7C}">
      <dgm:prSet/>
      <dgm:spPr/>
      <dgm:t>
        <a:bodyPr rtlCol="0"/>
        <a:lstStyle/>
        <a:p>
          <a:pPr rtl="0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88456C-4B73-4948-985C-DD954DEF44EF}" type="sibTrans" cxnId="{FD2381C0-DA6F-4859-90D6-313730044E7C}">
      <dgm:prSet phldrT="3" phldr="0"/>
      <dgm:spPr>
        <a:solidFill>
          <a:schemeClr val="accent4"/>
        </a:solidFill>
        <a:ln>
          <a:noFill/>
        </a:ln>
      </dgm:spPr>
      <dgm:t>
        <a:bodyPr rtlCol="0"/>
        <a:lstStyle/>
        <a:p>
          <a:pPr rtl="0"/>
          <a:r>
            <a:rPr lang="ru"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gm:t>
    </dgm:pt>
    <dgm:pt modelId="{DE16CBB4-D3F4-44AD-8379-3A5D78B889D5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800" b="0" i="0" dirty="0">
              <a:latin typeface="Montserrat" panose="00000500000000000000" pitchFamily="2" charset="-52"/>
            </a:rPr>
            <a:t>«Береги зубы»</a:t>
          </a:r>
          <a:endParaRPr lang="en-US" sz="1800" dirty="0">
            <a:latin typeface="Montserrat" panose="00000500000000000000" pitchFamily="2" charset="-52"/>
            <a:cs typeface="Calibri" panose="020F0502020204030204" pitchFamily="34" charset="0"/>
          </a:endParaRPr>
        </a:p>
      </dgm:t>
    </dgm:pt>
    <dgm:pt modelId="{917142D8-7514-46BB-B61D-8633F0189C31}" type="parTrans" cxnId="{058D75E7-8E09-41CE-ADFC-EEAD1556353B}">
      <dgm:prSet/>
      <dgm:spPr/>
      <dgm:t>
        <a:bodyPr rtlCol="0"/>
        <a:lstStyle/>
        <a:p>
          <a:pPr rtl="0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728830-9A00-4764-A9F1-670DDF9E57B3}" type="sibTrans" cxnId="{058D75E7-8E09-41CE-ADFC-EEAD1556353B}">
      <dgm:prSet phldrT="4" phldr="0"/>
      <dgm:spPr>
        <a:solidFill>
          <a:schemeClr val="accent5"/>
        </a:solidFill>
        <a:ln>
          <a:noFill/>
        </a:ln>
      </dgm:spPr>
      <dgm:t>
        <a:bodyPr rtlCol="0"/>
        <a:lstStyle/>
        <a:p>
          <a:pPr rtl="0"/>
          <a:r>
            <a:rPr lang="ru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gm:t>
    </dgm:pt>
    <dgm:pt modelId="{F7B81412-5EAE-488C-9259-0FA0EB0F090B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800" b="0" i="0" dirty="0">
              <a:latin typeface="Montserrat" panose="00000500000000000000" pitchFamily="2" charset="-52"/>
            </a:rPr>
            <a:t>«Не совершай плохих поступков»</a:t>
          </a:r>
          <a:endParaRPr lang="en-US" sz="1800" dirty="0">
            <a:latin typeface="Montserrat" panose="00000500000000000000" pitchFamily="2" charset="-52"/>
            <a:cs typeface="Calibri" panose="020F0502020204030204" pitchFamily="34" charset="0"/>
          </a:endParaRPr>
        </a:p>
      </dgm:t>
    </dgm:pt>
    <dgm:pt modelId="{C9E63F01-62A4-4331-A67D-7FE563CE9D07}" type="parTrans" cxnId="{AD7281BE-8A99-43C0-9016-4082EB985BF2}">
      <dgm:prSet/>
      <dgm:spPr/>
      <dgm:t>
        <a:bodyPr rtlCol="0"/>
        <a:lstStyle/>
        <a:p>
          <a:pPr rtl="0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E76676-0672-4988-9FB1-308093FF8D5C}" type="sibTrans" cxnId="{AD7281BE-8A99-43C0-9016-4082EB985BF2}">
      <dgm:prSet phldrT="5" phldr="0"/>
      <dgm:spPr>
        <a:solidFill>
          <a:schemeClr val="accent6"/>
        </a:solidFill>
        <a:ln>
          <a:noFill/>
        </a:ln>
      </dgm:spPr>
      <dgm:t>
        <a:bodyPr rtlCol="0"/>
        <a:lstStyle/>
        <a:p>
          <a:pPr rtl="0"/>
          <a:r>
            <a:rPr lang="ru">
              <a:latin typeface="Calibri" panose="020F0502020204030204" pitchFamily="34" charset="0"/>
              <a:cs typeface="Calibri" panose="020F0502020204030204" pitchFamily="34" charset="0"/>
            </a:rPr>
            <a:t>5</a:t>
          </a:r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5"/>
      <dgm:spPr/>
      <dgm:t>
        <a:bodyPr/>
        <a:lstStyle/>
        <a:p>
          <a:endParaRPr lang="ru-RU"/>
        </a:p>
      </dgm:t>
    </dgm:pt>
    <dgm:pt modelId="{9C3A7F13-9585-42DF-AD32-B56F82B123C8}" type="pres">
      <dgm:prSet presAssocID="{C54063C4-24CD-4834-9424-53756AE38C6B}" presName="sibTransNodeCircle" presStyleLbl="alignNode1" presStyleIdx="0" presStyleCnt="10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923B2301-552B-45D2-9EF0-53A10AA17FC6}" type="pres">
      <dgm:prSet presAssocID="{198ACE8E-34F4-43E6-BB2E-1809B1CC58DC}" presName="bottomLine" presStyleLbl="alignNode1" presStyleIdx="1" presStyleCnt="10">
        <dgm:presLayoutVars/>
      </dgm:prSet>
      <dgm:spPr>
        <a:ln>
          <a:solidFill>
            <a:schemeClr val="accent1"/>
          </a:solidFill>
        </a:ln>
      </dgm:spPr>
    </dgm:pt>
    <dgm:pt modelId="{1636F17A-F9E0-460B-890B-A46A6E583FD1}" type="pres">
      <dgm:prSet presAssocID="{198ACE8E-34F4-43E6-BB2E-1809B1CC58DC}" presName="nodeText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5"/>
      <dgm:spPr/>
      <dgm:t>
        <a:bodyPr/>
        <a:lstStyle/>
        <a:p>
          <a:endParaRPr lang="ru-RU"/>
        </a:p>
      </dgm:t>
    </dgm:pt>
    <dgm:pt modelId="{C08FC467-91FE-48BD-B243-273925C2B75A}" type="pres">
      <dgm:prSet presAssocID="{7DBF5CB5-29DD-4671-A0F3-981D48571500}" presName="sibTransNodeCircle" presStyleLbl="alignNode1" presStyleIdx="2" presStyleCnt="10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DE393E47-CBB6-4D77-A342-C9AFD9FC8CB6}" type="pres">
      <dgm:prSet presAssocID="{0F6BA1FB-59E5-4F16-A7B4-1533BB1F09E4}" presName="bottomLine" presStyleLbl="alignNode1" presStyleIdx="3" presStyleCnt="10">
        <dgm:presLayoutVars/>
      </dgm:prSet>
      <dgm:spPr>
        <a:ln>
          <a:solidFill>
            <a:schemeClr val="accent2"/>
          </a:solidFill>
        </a:ln>
      </dgm:spPr>
    </dgm:pt>
    <dgm:pt modelId="{6209B655-7BD8-4C2E-802B-7A837190A817}" type="pres">
      <dgm:prSet presAssocID="{0F6BA1FB-59E5-4F16-A7B4-1533BB1F09E4}" presName="nodeText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5"/>
      <dgm:spPr/>
      <dgm:t>
        <a:bodyPr/>
        <a:lstStyle/>
        <a:p>
          <a:endParaRPr lang="ru-RU"/>
        </a:p>
      </dgm:t>
    </dgm:pt>
    <dgm:pt modelId="{4104A2F1-FB99-4C42-8067-46B8EEEC9610}" type="pres">
      <dgm:prSet presAssocID="{6088456C-4B73-4948-985C-DD954DEF44EF}" presName="sibTransNodeCircle" presStyleLbl="alignNode1" presStyleIdx="4" presStyleCnt="10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2EB92C72-3528-4913-AFF6-FF0B4F338399}" type="pres">
      <dgm:prSet presAssocID="{1D096F01-AEA8-401D-8348-98E9A81F3CE0}" presName="bottomLine" presStyleLbl="alignNode1" presStyleIdx="5" presStyleCnt="10">
        <dgm:presLayoutVars/>
      </dgm:prSet>
      <dgm:spPr>
        <a:solidFill>
          <a:schemeClr val="accent4"/>
        </a:solidFill>
        <a:ln>
          <a:solidFill>
            <a:schemeClr val="accent4"/>
          </a:solidFill>
        </a:ln>
      </dgm:spPr>
    </dgm:pt>
    <dgm:pt modelId="{74E21D92-0946-4075-ABB7-F58F125D081F}" type="pres">
      <dgm:prSet presAssocID="{1D096F01-AEA8-401D-8348-98E9A81F3CE0}" presName="nodeText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5"/>
      <dgm:spPr/>
      <dgm:t>
        <a:bodyPr/>
        <a:lstStyle/>
        <a:p>
          <a:endParaRPr lang="ru-RU"/>
        </a:p>
      </dgm:t>
    </dgm:pt>
    <dgm:pt modelId="{AC6B335A-D8B4-46D8-93DE-B9EF1773F6AC}" type="pres">
      <dgm:prSet presAssocID="{C2728830-9A00-4764-A9F1-670DDF9E57B3}" presName="sibTransNodeCircle" presStyleLbl="alignNode1" presStyleIdx="6" presStyleCnt="10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7B3E0A16-DB85-46CA-87D6-4D39F6DBFC52}" type="pres">
      <dgm:prSet presAssocID="{DE16CBB4-D3F4-44AD-8379-3A5D78B889D5}" presName="bottomLine" presStyleLbl="alignNode1" presStyleIdx="7" presStyleCnt="10">
        <dgm:presLayoutVars/>
      </dgm:prSet>
      <dgm:spPr>
        <a:ln>
          <a:solidFill>
            <a:schemeClr val="accent5"/>
          </a:solidFill>
        </a:ln>
      </dgm:spPr>
    </dgm:pt>
    <dgm:pt modelId="{B80B8360-3897-45DE-BD0A-F9CCC9BAC34F}" type="pres">
      <dgm:prSet presAssocID="{DE16CBB4-D3F4-44AD-8379-3A5D78B889D5}" presName="nodeText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79C5F-B252-4C81-B7E8-356A6349584C}" type="pres">
      <dgm:prSet presAssocID="{C2728830-9A00-4764-A9F1-670DDF9E57B3}" presName="sibTrans" presStyleCnt="0"/>
      <dgm:spPr/>
    </dgm:pt>
    <dgm:pt modelId="{11D9C427-A430-492A-BD3C-E4D081DA46F5}" type="pres">
      <dgm:prSet presAssocID="{F7B81412-5EAE-488C-9259-0FA0EB0F090B}" presName="compositeNode" presStyleCnt="0">
        <dgm:presLayoutVars>
          <dgm:bulletEnabled val="1"/>
        </dgm:presLayoutVars>
      </dgm:prSet>
      <dgm:spPr/>
    </dgm:pt>
    <dgm:pt modelId="{4795DD00-81CA-4D89-AAC9-9CB098B4E837}" type="pres">
      <dgm:prSet presAssocID="{F7B81412-5EAE-488C-9259-0FA0EB0F090B}" presName="bgRect" presStyleLbl="bgAccFollowNode1" presStyleIdx="4" presStyleCnt="5"/>
      <dgm:spPr/>
      <dgm:t>
        <a:bodyPr/>
        <a:lstStyle/>
        <a:p>
          <a:endParaRPr lang="ru-RU"/>
        </a:p>
      </dgm:t>
    </dgm:pt>
    <dgm:pt modelId="{06772805-3643-43C2-9C80-F43268C57C20}" type="pres">
      <dgm:prSet presAssocID="{32E76676-0672-4988-9FB1-308093FF8D5C}" presName="sibTransNodeCircle" presStyleLbl="alignNode1" presStyleIdx="8" presStyleCnt="10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77F59A8B-7684-4E29-B44F-B0F96367FE70}" type="pres">
      <dgm:prSet presAssocID="{F7B81412-5EAE-488C-9259-0FA0EB0F090B}" presName="bottomLine" presStyleLbl="alignNode1" presStyleIdx="9" presStyleCnt="10">
        <dgm:presLayoutVars/>
      </dgm:prSet>
      <dgm:spPr/>
    </dgm:pt>
    <dgm:pt modelId="{80C8596E-ABE7-41A1-8A35-72244067CF90}" type="pres">
      <dgm:prSet presAssocID="{F7B81412-5EAE-488C-9259-0FA0EB0F090B}" presName="nodeText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10EAB407-DDBC-4E09-A41B-36376F2BB005}" type="presOf" srcId="{32E76676-0672-4988-9FB1-308093FF8D5C}" destId="{06772805-3643-43C2-9C80-F43268C57C20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451EA9B5-F1ED-4BC6-8C22-CD5C870E657E}" type="presOf" srcId="{F7B81412-5EAE-488C-9259-0FA0EB0F090B}" destId="{4795DD00-81CA-4D89-AAC9-9CB098B4E837}" srcOrd="0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7B7DC85A-1097-4B13-A457-5376A39A58E2}" type="presOf" srcId="{F7B81412-5EAE-488C-9259-0FA0EB0F090B}" destId="{80C8596E-ABE7-41A1-8A35-72244067CF90}" srcOrd="1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  <dgm:cxn modelId="{4796AC81-FE2B-441F-A0B6-C344625F6E96}" type="presParOf" srcId="{869C0C7E-BD0C-4E5F-8D96-6B8EEC39B952}" destId="{4BE79C5F-B252-4C81-B7E8-356A6349584C}" srcOrd="7" destOrd="0" presId="urn:microsoft.com/office/officeart/2016/7/layout/BasicLinearProcessNumbered#1"/>
    <dgm:cxn modelId="{F640017D-6D0A-4410-A66B-828F2066B1C3}" type="presParOf" srcId="{869C0C7E-BD0C-4E5F-8D96-6B8EEC39B952}" destId="{11D9C427-A430-492A-BD3C-E4D081DA46F5}" srcOrd="8" destOrd="0" presId="urn:microsoft.com/office/officeart/2016/7/layout/BasicLinearProcessNumbered#1"/>
    <dgm:cxn modelId="{3F5AE0F2-FA72-4C37-BCFA-A61C660A8759}" type="presParOf" srcId="{11D9C427-A430-492A-BD3C-E4D081DA46F5}" destId="{4795DD00-81CA-4D89-AAC9-9CB098B4E837}" srcOrd="0" destOrd="0" presId="urn:microsoft.com/office/officeart/2016/7/layout/BasicLinearProcessNumbered#1"/>
    <dgm:cxn modelId="{D1D3C516-0A96-4C35-8949-341CF221BBD1}" type="presParOf" srcId="{11D9C427-A430-492A-BD3C-E4D081DA46F5}" destId="{06772805-3643-43C2-9C80-F43268C57C20}" srcOrd="1" destOrd="0" presId="urn:microsoft.com/office/officeart/2016/7/layout/BasicLinearProcessNumbered#1"/>
    <dgm:cxn modelId="{A39F6DBC-EC8C-42B3-9D5B-962E5C23F626}" type="presParOf" srcId="{11D9C427-A430-492A-BD3C-E4D081DA46F5}" destId="{77F59A8B-7684-4E29-B44F-B0F96367FE70}" srcOrd="2" destOrd="0" presId="urn:microsoft.com/office/officeart/2016/7/layout/BasicLinearProcessNumbered#1"/>
    <dgm:cxn modelId="{37B3E4C3-947D-462B-A3DF-A33AAEB8FA1C}" type="presParOf" srcId="{11D9C427-A430-492A-BD3C-E4D081DA46F5}" destId="{80C8596E-ABE7-41A1-8A35-72244067CF90}" srcOrd="3" destOrd="0" presId="urn:microsoft.com/office/officeart/2016/7/layout/BasicLinearProcessNumbered#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3437" y="873296"/>
          <a:ext cx="1861393" cy="260595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21" tIns="330200" rIns="145121" bIns="3302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Montserrat" panose="00000500000000000000" pitchFamily="2" charset="-52"/>
            </a:rPr>
            <a:t>«Организуй свой режим дня»</a:t>
          </a:r>
          <a:endParaRPr lang="en-US" sz="1800" kern="1200" dirty="0">
            <a:latin typeface="Montserrat" panose="00000500000000000000" pitchFamily="2" charset="-52"/>
            <a:cs typeface="Calibri" panose="020F0502020204030204" pitchFamily="34" charset="0"/>
          </a:endParaRPr>
        </a:p>
      </dsp:txBody>
      <dsp:txXfrm>
        <a:off x="3437" y="1863557"/>
        <a:ext cx="1861393" cy="1563570"/>
      </dsp:txXfrm>
    </dsp:sp>
    <dsp:sp modelId="{9C3A7F13-9585-42DF-AD32-B56F82B123C8}">
      <dsp:nvSpPr>
        <dsp:cNvPr id="0" name=""/>
        <dsp:cNvSpPr/>
      </dsp:nvSpPr>
      <dsp:spPr>
        <a:xfrm>
          <a:off x="543242" y="1133891"/>
          <a:ext cx="781785" cy="781785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51" tIns="12700" rIns="60951" bIns="12700" numCol="1" spcCol="1270" rtlCol="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3700" kern="1200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ru" sz="3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7732" y="1248381"/>
        <a:ext cx="552805" cy="552805"/>
      </dsp:txXfrm>
    </dsp:sp>
    <dsp:sp modelId="{923B2301-552B-45D2-9EF0-53A10AA17FC6}">
      <dsp:nvSpPr>
        <dsp:cNvPr id="0" name=""/>
        <dsp:cNvSpPr/>
      </dsp:nvSpPr>
      <dsp:spPr>
        <a:xfrm>
          <a:off x="3437" y="3479175"/>
          <a:ext cx="186139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2050970" y="873296"/>
          <a:ext cx="1861393" cy="260595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21" tIns="330200" rIns="145121" bIns="3302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Montserrat" panose="00000500000000000000" pitchFamily="2" charset="-52"/>
            </a:rPr>
            <a:t>«Здоровый сон – залог здоровья»</a:t>
          </a:r>
          <a:endParaRPr lang="en-US" sz="1800" kern="1200" dirty="0">
            <a:latin typeface="Montserrat" panose="00000500000000000000" pitchFamily="2" charset="-52"/>
            <a:cs typeface="Calibri" panose="020F0502020204030204" pitchFamily="34" charset="0"/>
          </a:endParaRPr>
        </a:p>
      </dsp:txBody>
      <dsp:txXfrm>
        <a:off x="2050970" y="1863557"/>
        <a:ext cx="1861393" cy="1563570"/>
      </dsp:txXfrm>
    </dsp:sp>
    <dsp:sp modelId="{C08FC467-91FE-48BD-B243-273925C2B75A}">
      <dsp:nvSpPr>
        <dsp:cNvPr id="0" name=""/>
        <dsp:cNvSpPr/>
      </dsp:nvSpPr>
      <dsp:spPr>
        <a:xfrm>
          <a:off x="2590774" y="1133891"/>
          <a:ext cx="781785" cy="781785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51" tIns="12700" rIns="60951" bIns="12700" numCol="1" spcCol="1270" rtlCol="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3700" kern="1200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sp:txBody>
      <dsp:txXfrm>
        <a:off x="2705264" y="1248381"/>
        <a:ext cx="552805" cy="552805"/>
      </dsp:txXfrm>
    </dsp:sp>
    <dsp:sp modelId="{DE393E47-CBB6-4D77-A342-C9AFD9FC8CB6}">
      <dsp:nvSpPr>
        <dsp:cNvPr id="0" name=""/>
        <dsp:cNvSpPr/>
      </dsp:nvSpPr>
      <dsp:spPr>
        <a:xfrm>
          <a:off x="2050970" y="3479175"/>
          <a:ext cx="186139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4098503" y="873296"/>
          <a:ext cx="1861393" cy="260595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21" tIns="330200" rIns="145121" bIns="3302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Montserrat" panose="00000500000000000000" pitchFamily="2" charset="-52"/>
            </a:rPr>
            <a:t>«Питайся правильно»</a:t>
          </a:r>
          <a:endParaRPr lang="en-US" sz="1800" kern="1200" dirty="0">
            <a:latin typeface="Montserrat" panose="00000500000000000000" pitchFamily="2" charset="-52"/>
            <a:cs typeface="Calibri" panose="020F0502020204030204" pitchFamily="34" charset="0"/>
          </a:endParaRPr>
        </a:p>
      </dsp:txBody>
      <dsp:txXfrm>
        <a:off x="4098503" y="1863557"/>
        <a:ext cx="1861393" cy="1563570"/>
      </dsp:txXfrm>
    </dsp:sp>
    <dsp:sp modelId="{4104A2F1-FB99-4C42-8067-46B8EEEC9610}">
      <dsp:nvSpPr>
        <dsp:cNvPr id="0" name=""/>
        <dsp:cNvSpPr/>
      </dsp:nvSpPr>
      <dsp:spPr>
        <a:xfrm>
          <a:off x="4638307" y="1133891"/>
          <a:ext cx="781785" cy="781785"/>
        </a:xfrm>
        <a:prstGeom prst="ellipse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51" tIns="12700" rIns="60951" bIns="12700" numCol="1" spcCol="1270" rtlCol="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3700" kern="1200"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sp:txBody>
      <dsp:txXfrm>
        <a:off x="4752797" y="1248381"/>
        <a:ext cx="552805" cy="552805"/>
      </dsp:txXfrm>
    </dsp:sp>
    <dsp:sp modelId="{2EB92C72-3528-4913-AFF6-FF0B4F338399}">
      <dsp:nvSpPr>
        <dsp:cNvPr id="0" name=""/>
        <dsp:cNvSpPr/>
      </dsp:nvSpPr>
      <dsp:spPr>
        <a:xfrm>
          <a:off x="4098503" y="3479175"/>
          <a:ext cx="1861393" cy="7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6146036" y="873296"/>
          <a:ext cx="1861393" cy="260595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21" tIns="330200" rIns="145121" bIns="3302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Montserrat" panose="00000500000000000000" pitchFamily="2" charset="-52"/>
            </a:rPr>
            <a:t>«Береги зубы»</a:t>
          </a:r>
          <a:endParaRPr lang="en-US" sz="1800" kern="1200" dirty="0">
            <a:latin typeface="Montserrat" panose="00000500000000000000" pitchFamily="2" charset="-52"/>
            <a:cs typeface="Calibri" panose="020F0502020204030204" pitchFamily="34" charset="0"/>
          </a:endParaRPr>
        </a:p>
      </dsp:txBody>
      <dsp:txXfrm>
        <a:off x="6146036" y="1863557"/>
        <a:ext cx="1861393" cy="1563570"/>
      </dsp:txXfrm>
    </dsp:sp>
    <dsp:sp modelId="{AC6B335A-D8B4-46D8-93DE-B9EF1773F6AC}">
      <dsp:nvSpPr>
        <dsp:cNvPr id="0" name=""/>
        <dsp:cNvSpPr/>
      </dsp:nvSpPr>
      <dsp:spPr>
        <a:xfrm>
          <a:off x="6685840" y="1133891"/>
          <a:ext cx="781785" cy="781785"/>
        </a:xfrm>
        <a:prstGeom prst="ellipse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51" tIns="12700" rIns="60951" bIns="12700" numCol="1" spcCol="1270" rtlCol="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3700" kern="120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sp:txBody>
      <dsp:txXfrm>
        <a:off x="6800330" y="1248381"/>
        <a:ext cx="552805" cy="552805"/>
      </dsp:txXfrm>
    </dsp:sp>
    <dsp:sp modelId="{7B3E0A16-DB85-46CA-87D6-4D39F6DBFC52}">
      <dsp:nvSpPr>
        <dsp:cNvPr id="0" name=""/>
        <dsp:cNvSpPr/>
      </dsp:nvSpPr>
      <dsp:spPr>
        <a:xfrm>
          <a:off x="6146036" y="3479175"/>
          <a:ext cx="1861393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5DD00-81CA-4D89-AAC9-9CB098B4E837}">
      <dsp:nvSpPr>
        <dsp:cNvPr id="0" name=""/>
        <dsp:cNvSpPr/>
      </dsp:nvSpPr>
      <dsp:spPr>
        <a:xfrm>
          <a:off x="8193568" y="873296"/>
          <a:ext cx="1861393" cy="260595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21" tIns="330200" rIns="145121" bIns="3302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Montserrat" panose="00000500000000000000" pitchFamily="2" charset="-52"/>
            </a:rPr>
            <a:t>«Не совершай плохих поступков»</a:t>
          </a:r>
          <a:endParaRPr lang="en-US" sz="1800" kern="1200" dirty="0">
            <a:latin typeface="Montserrat" panose="00000500000000000000" pitchFamily="2" charset="-52"/>
            <a:cs typeface="Calibri" panose="020F0502020204030204" pitchFamily="34" charset="0"/>
          </a:endParaRPr>
        </a:p>
      </dsp:txBody>
      <dsp:txXfrm>
        <a:off x="8193568" y="1863557"/>
        <a:ext cx="1861393" cy="1563570"/>
      </dsp:txXfrm>
    </dsp:sp>
    <dsp:sp modelId="{06772805-3643-43C2-9C80-F43268C57C20}">
      <dsp:nvSpPr>
        <dsp:cNvPr id="0" name=""/>
        <dsp:cNvSpPr/>
      </dsp:nvSpPr>
      <dsp:spPr>
        <a:xfrm>
          <a:off x="8733372" y="1133891"/>
          <a:ext cx="781785" cy="781785"/>
        </a:xfrm>
        <a:prstGeom prst="ellipse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51" tIns="12700" rIns="60951" bIns="12700" numCol="1" spcCol="1270" rtlCol="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3700" kern="1200">
              <a:latin typeface="Calibri" panose="020F0502020204030204" pitchFamily="34" charset="0"/>
              <a:cs typeface="Calibri" panose="020F0502020204030204" pitchFamily="34" charset="0"/>
            </a:rPr>
            <a:t>5</a:t>
          </a:r>
        </a:p>
      </dsp:txBody>
      <dsp:txXfrm>
        <a:off x="8847862" y="1248381"/>
        <a:ext cx="552805" cy="552805"/>
      </dsp:txXfrm>
    </dsp:sp>
    <dsp:sp modelId="{77F59A8B-7684-4E29-B44F-B0F96367FE70}">
      <dsp:nvSpPr>
        <dsp:cNvPr id="0" name=""/>
        <dsp:cNvSpPr/>
      </dsp:nvSpPr>
      <dsp:spPr>
        <a:xfrm>
          <a:off x="8193568" y="3479175"/>
          <a:ext cx="1861393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Нумерованный простой линейный процесс"/>
  <dgm:desc val="Используется для отображения хода выполнения задач, временной шкалы, последовательных этапов задачи, процесса или рабочего процесса, а также для выделения движения или направления. Для отображения этапов процесса, показанного в круге, были добавлены автоматические числа. Текст уровней 1 и 2 отображается в прямоугольнике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ADD3C18F-592A-4700-8F9A-E56AE9AD7B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1BA8E23-9AF4-44CE-A66F-2B402B46F5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76E0E-CD80-4D17-ADB1-CF63FF39BDDE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A6E48CE-BD41-4578-8552-19F05BA1EA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62E6269-E1D1-4167-8500-8A3E0C98D4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A74E9-76B5-47E5-962A-82C8508D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6463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C7BA811-8917-4F1D-B22F-E96045BFA4E0}" type="datetimeFigureOut">
              <a:rPr lang="ru-RU" noProof="0" smtClean="0"/>
              <a:pPr rtl="0"/>
              <a:t>04.12.2023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0C6A29-4676-420C-BBE3-ACC2B80F64D4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pPr rtl="0"/>
              <a:t>1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216069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pPr rtl="0"/>
              <a:t>10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368227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pPr rtl="0"/>
              <a:t>11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215155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pPr rtl="0"/>
              <a:t>12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46629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pPr rtl="0"/>
              <a:t>2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94845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pPr rtl="0"/>
              <a:t>3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813058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pPr rtl="0"/>
              <a:t>4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21520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pPr rtl="0"/>
              <a:t>5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033534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pPr rtl="0"/>
              <a:t>6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247200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pPr rtl="0"/>
              <a:t>7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909422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pPr rtl="0"/>
              <a:t>8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010204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pPr rtl="0"/>
              <a:t>9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32988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13">
            <a:extLst>
              <a:ext uri="{FF2B5EF4-FFF2-40B4-BE49-F238E27FC236}">
                <a16:creationId xmlns=""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Дуга 21">
            <a:extLst>
              <a:ext uri="{FF2B5EF4-FFF2-40B4-BE49-F238E27FC236}">
                <a16:creationId xmlns=""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rtlCol="0"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5312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5312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Текст 4">
            <a:extLst>
              <a:ext uri="{FF2B5EF4-FFF2-40B4-BE49-F238E27FC236}">
                <a16:creationId xmlns=""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500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=""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6500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средними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=""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Дуга 11">
            <a:extLst>
              <a:ext uri="{FF2B5EF4-FFF2-40B4-BE49-F238E27FC236}">
                <a16:creationId xmlns=""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олилиния: Фигура 4">
            <a:extLst>
              <a:ext uri="{FF2B5EF4-FFF2-40B4-BE49-F238E27FC236}">
                <a16:creationId xmlns=""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=""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олилиния: Фигура 4">
            <a:extLst>
              <a:ext uri="{FF2B5EF4-FFF2-40B4-BE49-F238E27FC236}">
                <a16:creationId xmlns=""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=""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>
            <a:extLst>
              <a:ext uri="{FF2B5EF4-FFF2-40B4-BE49-F238E27FC236}">
                <a16:creationId xmlns=""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Дуга 11">
            <a:extLst>
              <a:ext uri="{FF2B5EF4-FFF2-40B4-BE49-F238E27FC236}">
                <a16:creationId xmlns=""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88152" y="1527048"/>
            <a:ext cx="5111496" cy="3931920"/>
          </a:xfrm>
        </p:spPr>
        <p:txBody>
          <a:bodyPr rtlCol="0"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небольшими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Дуга 7">
            <a:extLst>
              <a:ext uri="{FF2B5EF4-FFF2-40B4-BE49-F238E27FC236}">
                <a16:creationId xmlns=""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19272" y="4078224"/>
            <a:ext cx="5559552" cy="153619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9576" y="1911096"/>
            <a:ext cx="9829800" cy="385974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=""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=""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=""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цитаты с рисунком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=""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/>
              <a:t>Название презентации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=""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noProof="0">
                <a:solidFill>
                  <a:prstClr val="black">
                    <a:tint val="75000"/>
                  </a:prstClr>
                </a:solidFill>
              </a:rPr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noProof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youtube.com/watch?v=ueFE6j18RkY" TargetMode="External"/><Relationship Id="rId4" Type="http://schemas.openxmlformats.org/officeDocument/2006/relationships/hyperlink" Target="https://www.youtube.com/watch?v=6LHgo4ziw4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2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ru-RU" dirty="0">
                <a:solidFill>
                  <a:srgbClr val="FFFFFF"/>
                </a:solidFill>
              </a:rPr>
              <a:t>Здоровый образ </a:t>
            </a:r>
            <a:r>
              <a:rPr lang="ru-RU" dirty="0" smtClean="0">
                <a:solidFill>
                  <a:srgbClr val="FFFFFF"/>
                </a:solidFill>
              </a:rPr>
              <a:t>жизни у дошкольников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2497" y="5230554"/>
            <a:ext cx="6592824" cy="996696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 smtClean="0">
                <a:solidFill>
                  <a:schemeClr val="tx1"/>
                </a:solidFill>
              </a:rPr>
              <a:t>Воспитатели: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Буцик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Софья </a:t>
            </a:r>
            <a:r>
              <a:rPr lang="ru-RU" dirty="0" smtClean="0">
                <a:solidFill>
                  <a:srgbClr val="FFFFFF"/>
                </a:solidFill>
              </a:rPr>
              <a:t>Андреевна </a:t>
            </a:r>
          </a:p>
          <a:p>
            <a:pPr algn="ctr" rtl="0"/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               </a:t>
            </a:r>
            <a:r>
              <a:rPr lang="ru-RU" dirty="0" smtClean="0">
                <a:solidFill>
                  <a:srgbClr val="FFFFFF"/>
                </a:solidFill>
              </a:rPr>
              <a:t>Цветкова </a:t>
            </a:r>
            <a:r>
              <a:rPr lang="ru-RU" dirty="0">
                <a:solidFill>
                  <a:srgbClr val="FFFFFF"/>
                </a:solidFill>
              </a:rPr>
              <a:t>Виктория Андреевна</a:t>
            </a:r>
          </a:p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98973" y="250512"/>
            <a:ext cx="55758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МДОУ «Детский сад № 58»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9898" y="6347909"/>
            <a:ext cx="27923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Г. Ярославль, 2023 г.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9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EB8CC-E887-4C39-A032-E3471EDC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Montserrat" panose="00000500000000000000" pitchFamily="2" charset="-52"/>
              </a:rPr>
              <a:t>5. </a:t>
            </a:r>
            <a:r>
              <a:rPr lang="ru-RU" dirty="0">
                <a:latin typeface="Montserrat" panose="00000500000000000000" pitchFamily="2" charset="-52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Просто о сложном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68ED6379-8C31-4483-A809-D0E84782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="" xmlns:a16="http://schemas.microsoft.com/office/drawing/2014/main" id="{EB31BA47-08EF-0A56-CEF1-17B465B9F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8673352"/>
              </p:ext>
            </p:extLst>
          </p:nvPr>
        </p:nvGraphicFramePr>
        <p:xfrm>
          <a:off x="342899" y="1472141"/>
          <a:ext cx="11515726" cy="5266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863">
                  <a:extLst>
                    <a:ext uri="{9D8B030D-6E8A-4147-A177-3AD203B41FA5}">
                      <a16:colId xmlns="" xmlns:a16="http://schemas.microsoft.com/office/drawing/2014/main" val="3143276313"/>
                    </a:ext>
                  </a:extLst>
                </a:gridCol>
                <a:gridCol w="5757863">
                  <a:extLst>
                    <a:ext uri="{9D8B030D-6E8A-4147-A177-3AD203B41FA5}">
                      <a16:colId xmlns="" xmlns:a16="http://schemas.microsoft.com/office/drawing/2014/main" val="643552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Montserrat" panose="00000500000000000000" pitchFamily="2" charset="-52"/>
                        </a:rPr>
                        <a:t>Мультфильмы для детей о здоровье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Montserrat" panose="00000500000000000000" pitchFamily="2" charset="-52"/>
                        </a:rPr>
                        <a:t>Сказки и стихи о </a:t>
                      </a:r>
                      <a:r>
                        <a:rPr lang="ru-RU" sz="1600" b="0" dirty="0" err="1">
                          <a:latin typeface="Montserrat" panose="00000500000000000000" pitchFamily="2" charset="-52"/>
                        </a:rPr>
                        <a:t>зож</a:t>
                      </a:r>
                      <a:endParaRPr lang="ru-RU" sz="1600" b="0" dirty="0">
                        <a:latin typeface="Montserrat" panose="00000500000000000000" pitchFamily="2" charset="-52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718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Montserrat" panose="00000500000000000000" pitchFamily="2" charset="-52"/>
                        </a:rPr>
                        <a:t>Смешарики «Азбука здоровья» </a:t>
                      </a:r>
                      <a:r>
                        <a:rPr lang="en-US" sz="160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ontserrat" panose="00000500000000000000" pitchFamily="2" charset="-52"/>
                        </a:rPr>
                        <a:t>https://www.youtube.com/watch?v=pMfeKQgfwTo</a:t>
                      </a:r>
                      <a:endParaRPr lang="ru-RU" sz="1600" u="sng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ontserrat" panose="00000500000000000000" pitchFamily="2" charset="-52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ru-RU" sz="1600" dirty="0">
                          <a:latin typeface="Montserrat" panose="00000500000000000000" pitchFamily="2" charset="-52"/>
                        </a:rPr>
                        <a:t>Ириса Ревю:</a:t>
                      </a:r>
                    </a:p>
                    <a:p>
                      <a:pPr marL="0" indent="0" algn="just" rtl="0">
                        <a:lnSpc>
                          <a:spcPct val="150000"/>
                        </a:lnSpc>
                        <a:buNone/>
                      </a:pPr>
                      <a:r>
                        <a:rPr lang="ru-RU" sz="1600" dirty="0">
                          <a:latin typeface="Montserrat" panose="00000500000000000000" pitchFamily="2" charset="-52"/>
                        </a:rPr>
                        <a:t> «Про умное Здоровье»</a:t>
                      </a:r>
                    </a:p>
                    <a:p>
                      <a:pPr marL="0" indent="0" algn="just" rtl="0">
                        <a:lnSpc>
                          <a:spcPct val="150000"/>
                        </a:lnSpc>
                        <a:buNone/>
                      </a:pPr>
                      <a:r>
                        <a:rPr lang="ru-RU" sz="1600" dirty="0">
                          <a:latin typeface="Montserrat" panose="00000500000000000000" pitchFamily="2" charset="-52"/>
                        </a:rPr>
                        <a:t> «Сказка о гигиене для    девочек и мальчиков, а также для тех, кто любит сказки…»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009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i="0" dirty="0" err="1">
                          <a:solidFill>
                            <a:srgbClr val="222222"/>
                          </a:solidFill>
                          <a:effectLst/>
                          <a:latin typeface="Montserrat" panose="00000500000000000000" pitchFamily="2" charset="-52"/>
                        </a:rPr>
                        <a:t>Фиксики</a:t>
                      </a:r>
                      <a:r>
                        <a:rPr lang="ru-RU" sz="1600" dirty="0">
                          <a:solidFill>
                            <a:srgbClr val="222222"/>
                          </a:solidFill>
                          <a:latin typeface="Montserrat" panose="00000500000000000000" pitchFamily="2" charset="-52"/>
                        </a:rPr>
                        <a:t>: </a:t>
                      </a:r>
                      <a:r>
                        <a:rPr lang="ru-RU" sz="1600" b="0" i="0" dirty="0">
                          <a:solidFill>
                            <a:srgbClr val="222222"/>
                          </a:solidFill>
                          <a:effectLst/>
                          <a:latin typeface="Montserrat" panose="00000500000000000000" pitchFamily="2" charset="-52"/>
                        </a:rPr>
                        <a:t>Витамины. </a:t>
                      </a:r>
                      <a:r>
                        <a:rPr lang="ru-RU" sz="16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hlinkClick r:id="rId4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https://www.youtube.com/watch?v=6LHgo4ziw4c</a:t>
                      </a:r>
                      <a:r>
                        <a:rPr lang="ru-RU" sz="1600" b="0" i="0" dirty="0">
                          <a:solidFill>
                            <a:srgbClr val="222222"/>
                          </a:solidFill>
                          <a:effectLst/>
                          <a:latin typeface="Montserrat" panose="00000500000000000000" pitchFamily="2" charset="-52"/>
                        </a:rPr>
                        <a:t> Тренажёр. </a:t>
                      </a:r>
                      <a:r>
                        <a:rPr lang="ru-RU" sz="1600" b="0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hlinkClick r:id="rId5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https://www.youtube.com/watch?v=ueFE6j18RkY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dirty="0">
                          <a:latin typeface="Montserrat" panose="00000500000000000000" pitchFamily="2" charset="-52"/>
                        </a:rPr>
                        <a:t>Ольга Быкова: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dirty="0">
                          <a:latin typeface="Montserrat" panose="00000500000000000000" pitchFamily="2" charset="-52"/>
                        </a:rPr>
                        <a:t>«Про Катюшину </a:t>
                      </a:r>
                      <a:r>
                        <a:rPr lang="ru-RU" sz="1600" dirty="0" err="1">
                          <a:latin typeface="Montserrat" panose="00000500000000000000" pitchFamily="2" charset="-52"/>
                        </a:rPr>
                        <a:t>Капризку</a:t>
                      </a:r>
                      <a:r>
                        <a:rPr lang="ru-RU" sz="1600" dirty="0">
                          <a:latin typeface="Montserrat" panose="00000500000000000000" pitchFamily="2" charset="-52"/>
                        </a:rPr>
                        <a:t>»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5936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70000"/>
                        </a:lnSpc>
                      </a:pPr>
                      <a:r>
                        <a:rPr lang="ru-RU" sz="1600" dirty="0">
                          <a:latin typeface="Montserrat" panose="00000500000000000000" pitchFamily="2" charset="-52"/>
                        </a:rPr>
                        <a:t>Сборник мультфильмов о </a:t>
                      </a:r>
                      <a:r>
                        <a:rPr lang="ru-RU" sz="1600" dirty="0" err="1">
                          <a:latin typeface="Montserrat" panose="00000500000000000000" pitchFamily="2" charset="-52"/>
                        </a:rPr>
                        <a:t>зож</a:t>
                      </a:r>
                      <a:endParaRPr lang="ru-RU" sz="1600" dirty="0">
                        <a:latin typeface="Montserrat" panose="00000500000000000000" pitchFamily="2" charset="-52"/>
                      </a:endParaRPr>
                    </a:p>
                    <a:p>
                      <a:pPr marL="0" indent="0" rtl="0">
                        <a:lnSpc>
                          <a:spcPct val="170000"/>
                        </a:lnSpc>
                        <a:buNone/>
                      </a:pPr>
                      <a:r>
                        <a:rPr lang="en-US" sz="160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ontserrat" panose="00000500000000000000" pitchFamily="2" charset="-52"/>
                        </a:rPr>
                        <a:t>https://zdschool10.edumsko.ru/activity/psih_ped/support/post/1393782</a:t>
                      </a:r>
                      <a:endParaRPr lang="ru-RU" sz="1600" u="sng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ontserrat" panose="00000500000000000000" pitchFamily="2" charset="-52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Montserrat" panose="00000500000000000000" pitchFamily="2" charset="-52"/>
                        </a:rPr>
                        <a:t>Сборник сказок и стихов о </a:t>
                      </a:r>
                      <a:r>
                        <a:rPr lang="ru-RU" sz="1600" dirty="0" err="1">
                          <a:latin typeface="Montserrat" panose="00000500000000000000" pitchFamily="2" charset="-52"/>
                        </a:rPr>
                        <a:t>зож</a:t>
                      </a:r>
                      <a:r>
                        <a:rPr lang="ru-RU" sz="1600" dirty="0"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en-US" sz="160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ontserrat" panose="00000500000000000000" pitchFamily="2" charset="-52"/>
                        </a:rPr>
                        <a:t>http://mdou70.beluo31.ru/wp-content/uploads/</a:t>
                      </a:r>
                      <a:r>
                        <a:rPr lang="ru-RU" sz="160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ontserrat" panose="00000500000000000000" pitchFamily="2" charset="-52"/>
                        </a:rPr>
                        <a:t>Сборник-сказок-и-стихов-о-ЗОЖ.</a:t>
                      </a:r>
                      <a:r>
                        <a:rPr lang="en-US" sz="160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ontserrat" panose="00000500000000000000" pitchFamily="2" charset="-52"/>
                        </a:rPr>
                        <a:t>pdf</a:t>
                      </a:r>
                      <a:endParaRPr lang="ru-RU" sz="1600" u="sng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ontserrat" panose="00000500000000000000" pitchFamily="2" charset="-52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289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2823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1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45C6405-9D6C-48F5-9EFB-4CF1F319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>
                <a:latin typeface="Montserrat" panose="00000500000000000000" pitchFamily="2" charset="-52"/>
              </a:rPr>
              <a:t>5. </a:t>
            </a:r>
            <a:r>
              <a:rPr lang="ru-RU" dirty="0">
                <a:latin typeface="Montserrat" panose="00000500000000000000" pitchFamily="2" charset="-52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Пословицы и поговорки о ЗОЖ</a:t>
            </a:r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 descr="мальчик играет с игрушечными космическими кораблями">
            <a:extLst>
              <a:ext uri="{FF2B5EF4-FFF2-40B4-BE49-F238E27FC236}">
                <a16:creationId xmlns="" xmlns:a16="http://schemas.microsoft.com/office/drawing/2014/main" id="{BB00A97C-4C32-42DA-9838-F3D341AB0D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20" r="20"/>
          <a:stretch/>
        </p:blipFill>
        <p:spPr/>
      </p:pic>
      <p:pic>
        <p:nvPicPr>
          <p:cNvPr id="11" name="Рисунок 10" descr="маленькая девочка сидит на ступеньках и читает книгу">
            <a:extLst>
              <a:ext uri="{FF2B5EF4-FFF2-40B4-BE49-F238E27FC236}">
                <a16:creationId xmlns="" xmlns:a16="http://schemas.microsoft.com/office/drawing/2014/main" id="{89C83A94-9400-40DF-9CE0-AFEB3C742B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rcRect t="23" b="23"/>
          <a:stretch/>
        </p:blipFill>
        <p:spPr/>
      </p:pic>
      <p:sp>
        <p:nvSpPr>
          <p:cNvPr id="14" name="Номер слайда 13">
            <a:extLst>
              <a:ext uri="{FF2B5EF4-FFF2-40B4-BE49-F238E27FC236}">
                <a16:creationId xmlns="" xmlns:a16="http://schemas.microsoft.com/office/drawing/2014/main" id="{DC4D09A1-D96F-4BFC-8475-2F079EA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86C33C45-4AF9-17AE-DF56-347481FB23A9}"/>
              </a:ext>
            </a:extLst>
          </p:cNvPr>
          <p:cNvSpPr/>
          <p:nvPr/>
        </p:nvSpPr>
        <p:spPr>
          <a:xfrm>
            <a:off x="559837" y="2457851"/>
            <a:ext cx="4907902" cy="7557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Береги платье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снову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, а здоровье смолоду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260B78AC-D8B8-129B-2A03-1D4F6C3F76A9}"/>
              </a:ext>
            </a:extLst>
          </p:cNvPr>
          <p:cNvSpPr/>
          <p:nvPr/>
        </p:nvSpPr>
        <p:spPr>
          <a:xfrm>
            <a:off x="559837" y="3460893"/>
            <a:ext cx="4907902" cy="7557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/>
            <a:endParaRPr lang="ru-RU" sz="20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  <a:p>
            <a:pPr marL="457200" algn="ctr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Быстрого и ловкого болезнь не догонит.</a:t>
            </a:r>
            <a:endParaRPr lang="ru-RU" sz="2000" b="0" i="0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  <a:p>
            <a:pPr marL="457200" algn="ctr"/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C58E35E3-EDC9-CC02-597A-F0595BBA4FBE}"/>
              </a:ext>
            </a:extLst>
          </p:cNvPr>
          <p:cNvSpPr/>
          <p:nvPr/>
        </p:nvSpPr>
        <p:spPr>
          <a:xfrm>
            <a:off x="559837" y="4489126"/>
            <a:ext cx="4907902" cy="7557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/>
            <a:endParaRPr lang="ru-RU" sz="20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  <a:p>
            <a:pPr marL="457200" algn="ctr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Здоров - скачет, захворал - плачет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algn="ctr"/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8141A714-E7E8-3E4B-11C2-E6BB2A60ACB2}"/>
              </a:ext>
            </a:extLst>
          </p:cNvPr>
          <p:cNvSpPr/>
          <p:nvPr/>
        </p:nvSpPr>
        <p:spPr>
          <a:xfrm>
            <a:off x="559837" y="5491402"/>
            <a:ext cx="4907902" cy="7557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/>
            <a:endParaRPr lang="ru-RU" sz="20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  <a:p>
            <a:pPr marL="457200" algn="ctr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Спи камешком, вставай перышком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algn="ctr"/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1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1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1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1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latin typeface="Montserrat" panose="00000500000000000000" pitchFamily="2" charset="-52"/>
              </a:rPr>
              <a:t>Спасибо</a:t>
            </a:r>
            <a:br>
              <a:rPr lang="ru-RU" dirty="0" smtClean="0">
                <a:latin typeface="Montserrat" panose="00000500000000000000" pitchFamily="2" charset="-52"/>
              </a:rPr>
            </a:br>
            <a:r>
              <a:rPr lang="ru-RU" smtClean="0">
                <a:latin typeface="Montserrat" panose="00000500000000000000" pitchFamily="2" charset="-52"/>
              </a:rPr>
              <a:t>за внимание!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ru-RU" smtClean="0"/>
              <a:pPr lvl="0" rtl="0"/>
              <a:t>12</a:t>
            </a:fld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F0B6E0-1F7C-4E6A-87B1-554ADE739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rtl="0">
              <a:lnSpc>
                <a:spcPct val="150000"/>
              </a:lnSpc>
            </a:pPr>
            <a:endParaRPr lang="ru-RU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25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5400" dirty="0">
                <a:latin typeface="Montserrat" panose="00000500000000000000" pitchFamily="2" charset="-52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ЗОЖ</a:t>
            </a:r>
            <a:endParaRPr lang="ru-RU" sz="5400" dirty="0">
              <a:latin typeface="Montserrat" panose="00000500000000000000" pitchFamily="2" charset="-52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446244"/>
            <a:ext cx="5665362" cy="5046631"/>
          </a:xfrm>
        </p:spPr>
        <p:txBody>
          <a:bodyPr rtlCol="0">
            <a:normAutofit fontScale="92500" lnSpcReduction="10000"/>
          </a:bodyPr>
          <a:lstStyle/>
          <a:p>
            <a:pPr algn="just" rtl="0">
              <a:lnSpc>
                <a:spcPct val="160000"/>
              </a:lnSpc>
            </a:pPr>
            <a:r>
              <a:rPr lang="ru-RU" sz="14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Дети, как известно, продукт своей среды - она формирует их сознание, привычки. Поэтому здоровый образ жизни необходимо формировать именно начиная с детского возраста: забота о собственном здоровье как основной ценности станет естественной формой поведения</a:t>
            </a:r>
            <a:r>
              <a:rPr lang="ru-RU" sz="1400" b="1" i="1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. </a:t>
            </a:r>
            <a:r>
              <a:rPr lang="ru-RU" sz="140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Так что же такое здоровье?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Казалось бы, самый простой ответ должен гласить, что здоровье - </a:t>
            </a:r>
            <a:r>
              <a:rPr lang="ru-RU" sz="140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это отсутствие болезней.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Но для объяснения ребёнку этого недостаточно. Здоровье - </a:t>
            </a:r>
            <a:r>
              <a:rPr lang="ru-RU" sz="140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это счастье!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Здоровье - </a:t>
            </a:r>
            <a:r>
              <a:rPr lang="ru-RU" sz="140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это когда ты весел и всё у тебя получается.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Здоровье нужно всем - и детям, и взрослым, и даже животным. В формировании понятий о здоровом образе жизни, нужно дать понять детям, что нужно делать, чтобы быть здоровым? Нужно хотеть и уметь заботиться о здоровье. Если не следить за здоровьем, можно его потерять Понятие о здоровом образе жизни включает в себя много аспектов.</a:t>
            </a:r>
            <a:endParaRPr lang="ru-RU" sz="1400" dirty="0"/>
          </a:p>
        </p:txBody>
      </p:sp>
      <p:pic>
        <p:nvPicPr>
          <p:cNvPr id="11" name="Рисунок 10" descr="мальчик смотрит на карту на стене">
            <a:extLst>
              <a:ext uri="{FF2B5EF4-FFF2-40B4-BE49-F238E27FC236}">
                <a16:creationId xmlns="" xmlns:a16="http://schemas.microsoft.com/office/drawing/2014/main" id="{759DD474-D676-41A6-A2FB-30B2078418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t="72" b="72"/>
          <a:stretch/>
        </p:blipFill>
        <p:spPr/>
      </p:pic>
      <p:pic>
        <p:nvPicPr>
          <p:cNvPr id="13" name="Рисунок 12" descr="мальчик играет с игрушечными космическими кораблями">
            <a:extLst>
              <a:ext uri="{FF2B5EF4-FFF2-40B4-BE49-F238E27FC236}">
                <a16:creationId xmlns="" xmlns:a16="http://schemas.microsoft.com/office/drawing/2014/main" id="{D624A4F8-65E3-4A17-A439-FE80714CDE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rcRect/>
          <a:stretch/>
        </p:blipFill>
        <p:spPr/>
      </p:pic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ru-RU" smtClean="0"/>
              <a:pPr lvl="0" rtl="0"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21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E78514DD-3FC6-4AEF-9C9C-057CF64C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742950" indent="-742950" rtl="0">
              <a:buFont typeface="+mj-lt"/>
              <a:buAutoNum type="arabicPeriod"/>
            </a:pPr>
            <a:r>
              <a:rPr lang="ru-RU" dirty="0">
                <a:latin typeface="Montserrat" panose="00000500000000000000" pitchFamily="2" charset="-52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Режим Дня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="" xmlns:a16="http://schemas.microsoft.com/office/drawing/2014/main" id="{47FB0EFA-9228-4C2B-BC70-5B5C9377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ru-RU" smtClean="0"/>
              <a:pPr lvl="0" rtl="0"/>
              <a:t>3</a:t>
            </a:fld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B7B4599A-BC7F-5158-A32D-DD092EC26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6" y="1800554"/>
            <a:ext cx="9829800" cy="385974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Это, во-первых: соблюдение режима дня. В детском саду режим соблюдается, так как это является одним из важных условий обеспечения деятельности дошкольного учреждения. А вот дома режим соблюдается не всегда, нужно приучать детей рано ложиться и рано вставать.</a:t>
            </a:r>
            <a:endParaRPr lang="ru-RU" sz="1800" dirty="0"/>
          </a:p>
        </p:txBody>
      </p:sp>
      <p:pic>
        <p:nvPicPr>
          <p:cNvPr id="1028" name="Picture 4" descr="Плакат распорядок дня">
            <a:extLst>
              <a:ext uri="{FF2B5EF4-FFF2-40B4-BE49-F238E27FC236}">
                <a16:creationId xmlns="" xmlns:a16="http://schemas.microsoft.com/office/drawing/2014/main" id="{F68EC6C9-9FBA-28F6-020F-452D67309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282" r="36045" b="67738"/>
          <a:stretch/>
        </p:blipFill>
        <p:spPr bwMode="auto">
          <a:xfrm>
            <a:off x="3835075" y="3900703"/>
            <a:ext cx="1894115" cy="2061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Плакат распорядок дня">
            <a:extLst>
              <a:ext uri="{FF2B5EF4-FFF2-40B4-BE49-F238E27FC236}">
                <a16:creationId xmlns="" xmlns:a16="http://schemas.microsoft.com/office/drawing/2014/main" id="{8EE961FE-E328-7123-8581-EADB0F42C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9" t="37648" r="56036" b="32737"/>
          <a:stretch/>
        </p:blipFill>
        <p:spPr bwMode="auto">
          <a:xfrm>
            <a:off x="7271656" y="4170784"/>
            <a:ext cx="3486540" cy="1892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E267A9C0-F893-1C3C-BD61-923B35B3CBF2}"/>
              </a:ext>
            </a:extLst>
          </p:cNvPr>
          <p:cNvCxnSpPr/>
          <p:nvPr/>
        </p:nvCxnSpPr>
        <p:spPr>
          <a:xfrm>
            <a:off x="0" y="1520890"/>
            <a:ext cx="12203694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Плакат распорядок дня">
            <a:extLst>
              <a:ext uri="{FF2B5EF4-FFF2-40B4-BE49-F238E27FC236}">
                <a16:creationId xmlns="" xmlns:a16="http://schemas.microsoft.com/office/drawing/2014/main" id="{77E9A1B0-5AA7-2D6E-DAD3-065720A9B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3979" b="75112" l="72500" r="98214">
                        <a14:foregroundMark x1="82381" y1="64978" x2="76429" y2="71088"/>
                        <a14:foregroundMark x1="79286" y1="51267" x2="88810" y2="59762"/>
                        <a14:foregroundMark x1="89048" y1="59165" x2="89167" y2="51565"/>
                        <a14:foregroundMark x1="82500" y1="61997" x2="90833" y2="62593"/>
                        <a14:foregroundMark x1="87500" y1="42623" x2="90833" y2="43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673" t="34345" r="1554" b="24324"/>
          <a:stretch/>
        </p:blipFill>
        <p:spPr bwMode="auto">
          <a:xfrm>
            <a:off x="539496" y="3796362"/>
            <a:ext cx="2062065" cy="2641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92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1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1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1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E78514DD-3FC6-4AEF-9C9C-057CF64C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29" y="184467"/>
            <a:ext cx="10515600" cy="1325563"/>
          </a:xfrm>
        </p:spPr>
        <p:txBody>
          <a:bodyPr rtlCol="0"/>
          <a:lstStyle/>
          <a:p>
            <a:r>
              <a:rPr lang="ru-RU" dirty="0">
                <a:latin typeface="Montserrat" panose="00000500000000000000" pitchFamily="2" charset="-52"/>
              </a:rPr>
              <a:t>Примерный режим дня дошкольника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="" xmlns:a16="http://schemas.microsoft.com/office/drawing/2014/main" id="{47FB0EFA-9228-4C2B-BC70-5B5C9377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ru-RU" smtClean="0"/>
              <a:pPr lvl="0" rtl="0"/>
              <a:t>4</a:t>
            </a:fld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E267A9C0-F893-1C3C-BD61-923B35B3CBF2}"/>
              </a:ext>
            </a:extLst>
          </p:cNvPr>
          <p:cNvCxnSpPr/>
          <p:nvPr/>
        </p:nvCxnSpPr>
        <p:spPr>
          <a:xfrm>
            <a:off x="0" y="1520890"/>
            <a:ext cx="12203694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2F15CFB-289C-667C-C245-AB6553373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02814836"/>
              </p:ext>
            </p:extLst>
          </p:nvPr>
        </p:nvGraphicFramePr>
        <p:xfrm>
          <a:off x="1179513" y="1911350"/>
          <a:ext cx="9829800" cy="4587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914900">
                  <a:extLst>
                    <a:ext uri="{9D8B030D-6E8A-4147-A177-3AD203B41FA5}">
                      <a16:colId xmlns="" xmlns:a16="http://schemas.microsoft.com/office/drawing/2014/main" val="1866166995"/>
                    </a:ext>
                  </a:extLst>
                </a:gridCol>
                <a:gridCol w="4914900">
                  <a:extLst>
                    <a:ext uri="{9D8B030D-6E8A-4147-A177-3AD203B41FA5}">
                      <a16:colId xmlns="" xmlns:a16="http://schemas.microsoft.com/office/drawing/2014/main" val="404912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7:00 – 8:00 – подъем, зарядка, утренняя гигиена, дорога в детский сад;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16:00 – 16:30 – полдник;</a:t>
                      </a:r>
                    </a:p>
                    <a:p>
                      <a:pPr algn="ctr"/>
                      <a:endParaRPr lang="ru-RU" dirty="0">
                        <a:latin typeface="Montserrat" panose="00000500000000000000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80585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Montserrat" panose="00000500000000000000" pitchFamily="2" charset="-52"/>
                        </a:rPr>
                        <a:t>8:00 – 8:30 – завтрак;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Montserrat" panose="00000500000000000000" pitchFamily="2" charset="-52"/>
                        </a:rPr>
                        <a:t>16:30 – 17:30 – развивающие занятия, игры;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10241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Montserrat" panose="00000500000000000000" pitchFamily="2" charset="-52"/>
                        </a:rPr>
                        <a:t>8:40 – 10:00 – игровая и обучающая деятельность;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Montserrat" panose="00000500000000000000" pitchFamily="2" charset="-52"/>
                        </a:rPr>
                        <a:t>17:30 – 19:00 – прогулка, дорога домой, игры на улице;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69701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Montserrat" panose="00000500000000000000" pitchFamily="2" charset="-52"/>
                        </a:rPr>
                        <a:t>10:10 – 12:10 – прогулка, игры;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Montserrat" panose="00000500000000000000" pitchFamily="2" charset="-52"/>
                        </a:rPr>
                        <a:t>19:00 – 19:30 – ужин;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28707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Montserrat" panose="00000500000000000000" pitchFamily="2" charset="-52"/>
                        </a:rPr>
                        <a:t>12:30 – 13:10 – обед;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Montserrat" panose="00000500000000000000" pitchFamily="2" charset="-52"/>
                        </a:rPr>
                        <a:t>19:30 – 20:30 – спокойные игры;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3307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Montserrat" panose="00000500000000000000" pitchFamily="2" charset="-52"/>
                        </a:rPr>
                        <a:t>13:10 – 13:30 – подготовка к дневному сну;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Montserrat" panose="00000500000000000000" pitchFamily="2" charset="-52"/>
                        </a:rPr>
                        <a:t>20:30 – 21:00 – купание, подготовка к укладыванию;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39838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Montserrat" panose="00000500000000000000" pitchFamily="2" charset="-52"/>
                        </a:rPr>
                        <a:t>13:30 – 15:30 – сон;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Montserrat" panose="00000500000000000000" pitchFamily="2" charset="-52"/>
                        </a:rPr>
                        <a:t>21:00 – 7:00 – ночной сон.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6801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Montserrat" panose="00000500000000000000" pitchFamily="2" charset="-52"/>
                        </a:rPr>
                        <a:t>15:30 – 16:00 – пробуждение, спокойные игры;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Montserrat" panose="00000500000000000000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12932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3127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>
            <a:extLst>
              <a:ext uri="{FF2B5EF4-FFF2-40B4-BE49-F238E27FC236}">
                <a16:creationId xmlns="" xmlns:a16="http://schemas.microsoft.com/office/drawing/2014/main" id="{8A5B9DFF-1E65-43C9-B2DE-90CD91DF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ru-RU" smtClean="0"/>
              <a:pPr lvl="0" rtl="0"/>
              <a:t>5</a:t>
            </a:fld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049429-F2F0-55B6-1ACF-2576F096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380" y="1614781"/>
            <a:ext cx="5103098" cy="385974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Во – вторых: это культурно - гигиенические навыки. Дети должны уметь правильно умываться, знать, для чего это надо делать: чтобы быть чистым, хорошо выглядеть, чтобы было приятно, и кожа была здоровой, чтобы быть закалённым, чтобы смыть микробы. Для закрепления навыков рекомендуется использовать художественное слово, инсценировки игровых ситуаций.</a:t>
            </a:r>
            <a:endParaRPr lang="ru-RU" sz="18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B05F3CB-1AF4-29E9-B664-1F96C8F151BB}"/>
              </a:ext>
            </a:extLst>
          </p:cNvPr>
          <p:cNvSpPr txBox="1">
            <a:spLocks/>
          </p:cNvSpPr>
          <p:nvPr/>
        </p:nvSpPr>
        <p:spPr>
          <a:xfrm>
            <a:off x="691896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dirty="0">
                <a:latin typeface="Montserrat" panose="00000500000000000000" pitchFamily="2" charset="-52"/>
              </a:rPr>
              <a:t>2. </a:t>
            </a:r>
            <a:r>
              <a:rPr lang="ru-RU" dirty="0">
                <a:latin typeface="Montserrat" panose="00000500000000000000" pitchFamily="2" charset="-52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</a:t>
            </a:r>
            <a:r>
              <a:rPr lang="ru-RU" b="0" i="0" dirty="0">
                <a:effectLst/>
                <a:latin typeface="Montserrat" panose="00000500000000000000" pitchFamily="2" charset="-52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ультурно - гигиенические навыки</a:t>
            </a:r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4255A11B-2A32-DFBB-2FAC-EB5DBD8A2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327" r="73406"/>
          <a:stretch/>
        </p:blipFill>
        <p:spPr bwMode="auto">
          <a:xfrm>
            <a:off x="301593" y="2103437"/>
            <a:ext cx="2201686" cy="1843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00FA3231-E024-BDB1-E8AC-F8F6E4AF2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54" t="1856" r="25601" b="29008"/>
          <a:stretch/>
        </p:blipFill>
        <p:spPr bwMode="auto">
          <a:xfrm>
            <a:off x="3194180" y="2103437"/>
            <a:ext cx="2901820" cy="3088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CC878007-3214-1298-B41A-D63AE220D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771" t="41332" r="367" b="28995"/>
          <a:stretch/>
        </p:blipFill>
        <p:spPr bwMode="auto">
          <a:xfrm>
            <a:off x="389114" y="4333452"/>
            <a:ext cx="2201686" cy="1895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795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1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1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1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2FD37EC2-A256-4365-B98A-9FC89FE7E2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мальчик, играющий на игровой площадке перед зданием с квартирами&#10;">
            <a:extLst>
              <a:ext uri="{FF2B5EF4-FFF2-40B4-BE49-F238E27FC236}">
                <a16:creationId xmlns="" xmlns:a16="http://schemas.microsoft.com/office/drawing/2014/main" id="{5F329689-9BAF-4AE6-BA67-6C34B1AEE8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4E808D1D-FE92-499E-982B-315DCF98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703629"/>
          </a:xfrm>
        </p:spPr>
        <p:txBody>
          <a:bodyPr rtlCol="0"/>
          <a:lstStyle/>
          <a:p>
            <a:pPr rtl="0"/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19" name="Номер слайда 18">
            <a:extLst>
              <a:ext uri="{FF2B5EF4-FFF2-40B4-BE49-F238E27FC236}">
                <a16:creationId xmlns="" xmlns:a16="http://schemas.microsoft.com/office/drawing/2014/main" id="{7728248D-4FCB-429D-AC4B-09580B5458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D76B855D-E9CC-4FF8-AD85-6CDC7B89A0DE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14" name="Дуга 13">
            <a:extLst>
              <a:ext uri="{FF2B5EF4-FFF2-40B4-BE49-F238E27FC236}">
                <a16:creationId xmlns="" xmlns:a16="http://schemas.microsoft.com/office/drawing/2014/main" id="{FE1CEAEF-A1EC-4CA7-BEC1-407418518A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23EE02E7-DD32-447E-A951-9BFA2CED0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507902"/>
            <a:ext cx="4190999" cy="1314399"/>
          </a:xfrm>
        </p:spPr>
        <p:txBody>
          <a:bodyPr rtlCol="0">
            <a:normAutofit fontScale="40000" lnSpcReduction="20000"/>
          </a:bodyPr>
          <a:lstStyle/>
          <a:p>
            <a:pPr rtl="0">
              <a:lnSpc>
                <a:spcPct val="170000"/>
              </a:lnSpc>
            </a:pPr>
            <a:r>
              <a:rPr lang="ru-RU" sz="3000" dirty="0">
                <a:latin typeface="Montserrat" panose="00000500000000000000" pitchFamily="2" charset="-52"/>
              </a:rPr>
              <a:t>Стихотворение поэтессы Вишнёвой Марты "Каждый день я мыло мою" переполнено добротой и самыми добрыми эмоциями.</a:t>
            </a:r>
          </a:p>
          <a:p>
            <a:pPr rtl="0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89B366-2993-9767-2588-1292B822EA49}"/>
              </a:ext>
            </a:extLst>
          </p:cNvPr>
          <p:cNvSpPr txBox="1"/>
          <p:nvPr/>
        </p:nvSpPr>
        <p:spPr>
          <a:xfrm>
            <a:off x="4038600" y="642240"/>
            <a:ext cx="42360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Montserrat" panose="00000500000000000000" pitchFamily="2" charset="-52"/>
              </a:rPr>
              <a:t>Каждый день</a:t>
            </a:r>
            <a:br>
              <a:rPr lang="ru-RU" sz="1800" dirty="0">
                <a:latin typeface="Montserrat" panose="00000500000000000000" pitchFamily="2" charset="-52"/>
              </a:rPr>
            </a:br>
            <a:r>
              <a:rPr lang="ru-RU" sz="1800" dirty="0">
                <a:latin typeface="Montserrat" panose="00000500000000000000" pitchFamily="2" charset="-52"/>
              </a:rPr>
              <a:t>Я мыло мою</a:t>
            </a:r>
            <a:br>
              <a:rPr lang="ru-RU" sz="1800" dirty="0">
                <a:latin typeface="Montserrat" panose="00000500000000000000" pitchFamily="2" charset="-52"/>
              </a:rPr>
            </a:br>
            <a:r>
              <a:rPr lang="ru-RU" sz="1800" dirty="0">
                <a:latin typeface="Montserrat" panose="00000500000000000000" pitchFamily="2" charset="-52"/>
              </a:rPr>
              <a:t>Под горячею водою.</a:t>
            </a:r>
            <a:br>
              <a:rPr lang="ru-RU" sz="1800" dirty="0">
                <a:latin typeface="Montserrat" panose="00000500000000000000" pitchFamily="2" charset="-52"/>
              </a:rPr>
            </a:br>
            <a:r>
              <a:rPr lang="ru-RU" sz="1800" dirty="0">
                <a:latin typeface="Montserrat" panose="00000500000000000000" pitchFamily="2" charset="-52"/>
              </a:rPr>
              <a:t>И в ладонях поутру</a:t>
            </a:r>
            <a:br>
              <a:rPr lang="ru-RU" sz="1800" dirty="0">
                <a:latin typeface="Montserrat" panose="00000500000000000000" pitchFamily="2" charset="-52"/>
              </a:rPr>
            </a:br>
            <a:r>
              <a:rPr lang="ru-RU" sz="1800" dirty="0">
                <a:latin typeface="Montserrat" panose="00000500000000000000" pitchFamily="2" charset="-52"/>
              </a:rPr>
              <a:t>Сильно-сильно</a:t>
            </a:r>
            <a:br>
              <a:rPr lang="ru-RU" sz="1800" dirty="0">
                <a:latin typeface="Montserrat" panose="00000500000000000000" pitchFamily="2" charset="-52"/>
              </a:rPr>
            </a:br>
            <a:r>
              <a:rPr lang="ru-RU" sz="1800" dirty="0">
                <a:latin typeface="Montserrat" panose="00000500000000000000" pitchFamily="2" charset="-52"/>
              </a:rPr>
              <a:t>Мыло тру!</a:t>
            </a:r>
            <a:br>
              <a:rPr lang="ru-RU" sz="1800" dirty="0">
                <a:latin typeface="Montserrat" panose="00000500000000000000" pitchFamily="2" charset="-52"/>
              </a:rPr>
            </a:br>
            <a:r>
              <a:rPr lang="ru-RU" sz="1800" dirty="0">
                <a:latin typeface="Montserrat" panose="00000500000000000000" pitchFamily="2" charset="-52"/>
              </a:rPr>
              <a:t>Мойся, мыло,</a:t>
            </a:r>
            <a:br>
              <a:rPr lang="ru-RU" sz="1800" dirty="0">
                <a:latin typeface="Montserrat" panose="00000500000000000000" pitchFamily="2" charset="-52"/>
              </a:rPr>
            </a:br>
            <a:r>
              <a:rPr lang="ru-RU" sz="1800" dirty="0">
                <a:latin typeface="Montserrat" panose="00000500000000000000" pitchFamily="2" charset="-52"/>
              </a:rPr>
              <a:t>Не ленись,</a:t>
            </a:r>
            <a:br>
              <a:rPr lang="ru-RU" sz="1800" dirty="0">
                <a:latin typeface="Montserrat" panose="00000500000000000000" pitchFamily="2" charset="-52"/>
              </a:rPr>
            </a:br>
            <a:r>
              <a:rPr lang="ru-RU" sz="1800" dirty="0">
                <a:latin typeface="Montserrat" panose="00000500000000000000" pitchFamily="2" charset="-52"/>
              </a:rPr>
              <a:t>Не выскальзывай,</a:t>
            </a:r>
            <a:br>
              <a:rPr lang="ru-RU" sz="1800" dirty="0">
                <a:latin typeface="Montserrat" panose="00000500000000000000" pitchFamily="2" charset="-52"/>
              </a:rPr>
            </a:br>
            <a:r>
              <a:rPr lang="ru-RU" sz="1800" dirty="0">
                <a:latin typeface="Montserrat" panose="00000500000000000000" pitchFamily="2" charset="-52"/>
              </a:rPr>
              <a:t>Не злись!</a:t>
            </a:r>
            <a:br>
              <a:rPr lang="ru-RU" sz="1800" dirty="0">
                <a:latin typeface="Montserrat" panose="00000500000000000000" pitchFamily="2" charset="-52"/>
              </a:rPr>
            </a:br>
            <a:r>
              <a:rPr lang="ru-RU" sz="1800" dirty="0">
                <a:latin typeface="Montserrat" panose="00000500000000000000" pitchFamily="2" charset="-52"/>
              </a:rPr>
              <a:t>Мы теперь с тобой дружны!</a:t>
            </a:r>
            <a:br>
              <a:rPr lang="ru-RU" sz="1800" dirty="0">
                <a:latin typeface="Montserrat" panose="00000500000000000000" pitchFamily="2" charset="-52"/>
              </a:rPr>
            </a:br>
            <a:r>
              <a:rPr lang="ru-RU" sz="1800" dirty="0">
                <a:latin typeface="Montserrat" panose="00000500000000000000" pitchFamily="2" charset="-52"/>
              </a:rPr>
              <a:t>Нам грязнули не нужны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613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A8C87077-3DA0-43A0-9187-E1AACEF3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ru-RU" smtClean="0"/>
              <a:pPr lvl="0" rtl="0"/>
              <a:t>7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A052D22-EEC7-D5F2-18C7-070B006F6093}"/>
              </a:ext>
            </a:extLst>
          </p:cNvPr>
          <p:cNvSpPr txBox="1"/>
          <p:nvPr/>
        </p:nvSpPr>
        <p:spPr>
          <a:xfrm>
            <a:off x="531844" y="361175"/>
            <a:ext cx="107022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Montserrat" panose="00000500000000000000" pitchFamily="2" charset="-52"/>
              </a:rPr>
              <a:t>2. </a:t>
            </a:r>
            <a:r>
              <a:rPr lang="ru-RU" sz="4400" dirty="0">
                <a:latin typeface="Montserrat" panose="00000500000000000000" pitchFamily="2" charset="-52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</a:t>
            </a:r>
            <a:r>
              <a:rPr lang="ru-RU" sz="4400" b="0" i="0" dirty="0">
                <a:effectLst/>
                <a:latin typeface="Montserrat" panose="00000500000000000000" pitchFamily="2" charset="-52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ультурно - гигиенические навыки</a:t>
            </a:r>
            <a:endParaRPr lang="ru-RU" sz="4400" dirty="0">
              <a:latin typeface="Montserrat" panose="000005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D9CA1F4-5EAD-D16C-46EE-C99993540FE7}"/>
              </a:ext>
            </a:extLst>
          </p:cNvPr>
          <p:cNvSpPr txBox="1"/>
          <p:nvPr/>
        </p:nvSpPr>
        <p:spPr>
          <a:xfrm>
            <a:off x="382556" y="1997839"/>
            <a:ext cx="4842588" cy="1707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Вместе с детьми рассматривайте ситуации защиты от микробов и делайте вывод, который дети должны хорошо усвоить: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C810B3E3-280E-7C63-6399-4B425B6C936A}"/>
              </a:ext>
            </a:extLst>
          </p:cNvPr>
          <p:cNvSpPr/>
          <p:nvPr/>
        </p:nvSpPr>
        <p:spPr>
          <a:xfrm>
            <a:off x="6260841" y="2472916"/>
            <a:ext cx="5092959" cy="6901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всегда мыть руки с мылом, вернувшись с улицы, перед едой, после туалета;</a:t>
            </a: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895630BA-4316-FAF8-0B54-86CEF592161F}"/>
              </a:ext>
            </a:extLst>
          </p:cNvPr>
          <p:cNvSpPr/>
          <p:nvPr/>
        </p:nvSpPr>
        <p:spPr>
          <a:xfrm>
            <a:off x="6260841" y="1653960"/>
            <a:ext cx="5092959" cy="6877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не есть и не пить на улице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;</a:t>
            </a:r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B832AE5B-3213-9E60-9349-8DAF396B953B}"/>
              </a:ext>
            </a:extLst>
          </p:cNvPr>
          <p:cNvSpPr/>
          <p:nvPr/>
        </p:nvSpPr>
        <p:spPr>
          <a:xfrm>
            <a:off x="6260840" y="3391876"/>
            <a:ext cx="5092959" cy="6901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есть только из чистой посуды;</a:t>
            </a:r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79A3124D-4A73-0DDD-88C8-FB6D01B3458E}"/>
              </a:ext>
            </a:extLst>
          </p:cNvPr>
          <p:cNvSpPr/>
          <p:nvPr/>
        </p:nvSpPr>
        <p:spPr>
          <a:xfrm>
            <a:off x="6260840" y="4270950"/>
            <a:ext cx="5092959" cy="6901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есть только мытые овощи и фрукты;</a:t>
            </a:r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081B67B8-26D6-42C9-E93E-792EE3B2010F}"/>
              </a:ext>
            </a:extLst>
          </p:cNvPr>
          <p:cNvSpPr/>
          <p:nvPr/>
        </p:nvSpPr>
        <p:spPr>
          <a:xfrm>
            <a:off x="6260839" y="5204040"/>
            <a:ext cx="5092959" cy="6901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когда чихаешь или кашляешь, закрывать рот и нос платком;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07EE8298-42B5-4AC8-F319-F04F31B3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000" b="96000" l="0" r="95444">
                        <a14:foregroundMark x1="10667" y1="15250" x2="10667" y2="15250"/>
                        <a14:foregroundMark x1="10889" y1="21000" x2="12556" y2="23750"/>
                        <a14:foregroundMark x1="12667" y1="21000" x2="14111" y2="22750"/>
                        <a14:foregroundMark x1="10222" y1="22750" x2="10778" y2="24625"/>
                        <a14:foregroundMark x1="5444" y1="19500" x2="6778" y2="25750"/>
                        <a14:foregroundMark x1="3889" y1="24625" x2="8111" y2="20500"/>
                        <a14:foregroundMark x1="6889" y1="19125" x2="7444" y2="20375"/>
                        <a14:foregroundMark x1="9556" y1="16375" x2="11667" y2="14875"/>
                        <a14:foregroundMark x1="11000" y1="59000" x2="38333" y2="77500"/>
                        <a14:foregroundMark x1="17444" y1="58500" x2="24222" y2="55625"/>
                        <a14:foregroundMark x1="38333" y1="89000" x2="45778" y2="80375"/>
                        <a14:foregroundMark x1="68556" y1="85250" x2="91222" y2="88125"/>
                        <a14:foregroundMark x1="73889" y1="81750" x2="86444" y2="80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8620" y="3574061"/>
            <a:ext cx="3546722" cy="3152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15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1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1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1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1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1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1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5600"/>
            <a:ext cx="10515600" cy="1325563"/>
          </a:xfrm>
        </p:spPr>
        <p:txBody>
          <a:bodyPr rtlCol="0"/>
          <a:lstStyle/>
          <a:p>
            <a:pPr rtl="0"/>
            <a:r>
              <a:rPr lang="ru-RU" dirty="0">
                <a:latin typeface="Montserrat" panose="00000500000000000000" pitchFamily="2" charset="-52"/>
              </a:rPr>
              <a:t>3. </a:t>
            </a:r>
            <a:r>
              <a:rPr lang="ru-RU" dirty="0">
                <a:latin typeface="Montserrat" panose="00000500000000000000" pitchFamily="2" charset="-52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Спорт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20" name="Номер слайда 19">
            <a:extLst>
              <a:ext uri="{FF2B5EF4-FFF2-40B4-BE49-F238E27FC236}">
                <a16:creationId xmlns=""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ru-RU" smtClean="0"/>
              <a:pPr lvl="0" rtl="0"/>
              <a:t>8</a:t>
            </a:fld>
            <a:endParaRPr lang="ru-RU"/>
          </a:p>
        </p:txBody>
      </p:sp>
      <p:sp>
        <p:nvSpPr>
          <p:cNvPr id="12" name="Объект 11">
            <a:extLst>
              <a:ext uri="{FF2B5EF4-FFF2-40B4-BE49-F238E27FC236}">
                <a16:creationId xmlns="" xmlns:a16="http://schemas.microsoft.com/office/drawing/2014/main" id="{59CE6909-0F77-8466-D2AA-52290B59F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197" y="1372102"/>
            <a:ext cx="11583954" cy="36845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 - третьих: это гимнастика, двигательная деятельность, закаливание и подвижные игры. Если человек будет заниматься спортом, он проживёт дольше. "Береги здоровье смолоду". Дети должны знать, почему так говорят. Обязательно ежедневно проводить гимнастику. В - четвёртых: культура питания. Обыгрывание ситуаций "В гости к Мишутке" и "Вини - Пух в гостях у Кролика", рассматривание и обсуждение картинок к играм: "Осторожно, вирус", "Будь здоров!". Рассказать детям, что в овощах и фруктах много витаминов: А, В, С, Д, в каких продуктах они содержаться и для чего они нужны. Для лучшего запоминания можно использовать художественное слово.</a:t>
            </a:r>
            <a:endParaRPr lang="ru-RU" sz="1600" dirty="0"/>
          </a:p>
        </p:txBody>
      </p:sp>
      <p:sp>
        <p:nvSpPr>
          <p:cNvPr id="15" name="AutoShape 2">
            <a:extLst>
              <a:ext uri="{FF2B5EF4-FFF2-40B4-BE49-F238E27FC236}">
                <a16:creationId xmlns="" xmlns:a16="http://schemas.microsoft.com/office/drawing/2014/main" id="{3E73349D-DA55-0F07-19BF-913DE4F9E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D993B84-E4C9-F3F9-9139-84067D4F78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104" t="3690" b="50000"/>
          <a:stretch/>
        </p:blipFill>
        <p:spPr>
          <a:xfrm>
            <a:off x="283029" y="4308678"/>
            <a:ext cx="2318778" cy="2112986"/>
          </a:xfrm>
          <a:prstGeom prst="rect">
            <a:avLst/>
          </a:prstGeom>
        </p:spPr>
      </p:pic>
      <p:pic>
        <p:nvPicPr>
          <p:cNvPr id="4100" name="Picture 4" descr="Плакат распорядок дня">
            <a:extLst>
              <a:ext uri="{FF2B5EF4-FFF2-40B4-BE49-F238E27FC236}">
                <a16:creationId xmlns="" xmlns:a16="http://schemas.microsoft.com/office/drawing/2014/main" id="{EA07273C-7CEA-DDD2-23D0-E094F905C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63785" b="96125" l="40357" r="83333">
                        <a14:foregroundMark x1="43452" y1="83159" x2="49643" y2="82414"/>
                        <a14:foregroundMark x1="49286" y1="86736" x2="52500" y2="82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165" t="63942" r="11671" b="1"/>
          <a:stretch/>
        </p:blipFill>
        <p:spPr bwMode="auto">
          <a:xfrm>
            <a:off x="8201608" y="4234347"/>
            <a:ext cx="3853543" cy="2304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="" xmlns:a16="http://schemas.microsoft.com/office/drawing/2014/main" id="{7AAC4C70-17DE-6937-7382-1696EBEB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76" y="4020035"/>
            <a:ext cx="4952748" cy="2701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39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1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1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1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916DAA-1ACF-4343-A637-D55C4A5D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4. </a:t>
            </a:r>
            <a:r>
              <a:rPr lang="ru-RU" dirty="0">
                <a:latin typeface="Montserrat" panose="00000500000000000000" pitchFamily="2" charset="-52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Компоненты ЗОЖ</a:t>
            </a:r>
            <a:endParaRPr lang="ru-RU" dirty="0">
              <a:latin typeface="Montserrat" panose="00000500000000000000" pitchFamily="2" charset="-52"/>
            </a:endParaRPr>
          </a:p>
        </p:txBody>
      </p:sp>
      <p:graphicFrame>
        <p:nvGraphicFramePr>
          <p:cNvPr id="4" name="Объект 4" descr="графический элемент SmartArt временной шкалы&#10;">
            <a:extLst>
              <a:ext uri="{FF2B5EF4-FFF2-40B4-BE49-F238E27FC236}">
                <a16:creationId xmlns="" xmlns:a16="http://schemas.microsoft.com/office/drawing/2014/main" id="{E246B7D8-C843-490A-A5BB-04DFA74A3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41441797"/>
              </p:ext>
            </p:extLst>
          </p:nvPr>
        </p:nvGraphicFramePr>
        <p:xfrm>
          <a:off x="996696" y="1430010"/>
          <a:ext cx="100584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B8B6466-CC56-4078-BB0C-7A0D5CB3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ru-RU" smtClean="0"/>
              <a:pPr lvl="0"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26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1"/>
                            </p:stCondLst>
                            <p:childTnLst>
                              <p:par>
                                <p:cTn id="8" presetID="2" presetClass="entr" presetSubtype="4" accel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3B2301-552B-45D2-9EF0-53A10AA17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dgm id="{923B2301-552B-45D2-9EF0-53A10AA17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923B2301-552B-45D2-9EF0-53A10AA17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1"/>
                            </p:stCondLst>
                            <p:childTnLst>
                              <p:par>
                                <p:cTn id="13" presetID="2" presetClass="entr" presetSubtype="4" accel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96CBD6-4A99-4E4A-A270-A70AEFBAA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1896CBD6-4A99-4E4A-A270-A70AEFBAA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1896CBD6-4A99-4E4A-A270-A70AEFBAA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1"/>
                            </p:stCondLst>
                            <p:childTnLst>
                              <p:par>
                                <p:cTn id="18" presetID="2" presetClass="entr" presetSubtype="4" accel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3A7F13-9585-42DF-AD32-B56F82B12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C3A7F13-9585-42DF-AD32-B56F82B12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C3A7F13-9585-42DF-AD32-B56F82B12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1"/>
                            </p:stCondLst>
                            <p:childTnLst>
                              <p:par>
                                <p:cTn id="23" presetID="2" presetClass="entr" presetSubtype="4" accel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393E47-CBB6-4D77-A342-C9AFD9FC8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DE393E47-CBB6-4D77-A342-C9AFD9FC8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E393E47-CBB6-4D77-A342-C9AFD9FC8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1"/>
                            </p:stCondLst>
                            <p:childTnLst>
                              <p:par>
                                <p:cTn id="28" presetID="2" presetClass="entr" presetSubtype="4" accel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F7283A-0FC3-4AF1-AA94-0270DC0B1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02F7283A-0FC3-4AF1-AA94-0270DC0B1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2F7283A-0FC3-4AF1-AA94-0270DC0B1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1"/>
                            </p:stCondLst>
                            <p:childTnLst>
                              <p:par>
                                <p:cTn id="33" presetID="2" presetClass="entr" presetSubtype="4" accel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FC467-91FE-48BD-B243-273925C2B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C08FC467-91FE-48BD-B243-273925C2B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C08FC467-91FE-48BD-B243-273925C2B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01"/>
                            </p:stCondLst>
                            <p:childTnLst>
                              <p:par>
                                <p:cTn id="38" presetID="2" presetClass="entr" presetSubtype="4" accel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92C72-3528-4913-AFF6-FF0B4F338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2EB92C72-3528-4913-AFF6-FF0B4F338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2EB92C72-3528-4913-AFF6-FF0B4F338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1"/>
                            </p:stCondLst>
                            <p:childTnLst>
                              <p:par>
                                <p:cTn id="43" presetID="2" presetClass="entr" presetSubtype="4" accel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DA272C-701A-4327-802B-15E4D04DF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B5DA272C-701A-4327-802B-15E4D04DF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B5DA272C-701A-4327-802B-15E4D04DF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401"/>
                            </p:stCondLst>
                            <p:childTnLst>
                              <p:par>
                                <p:cTn id="48" presetID="2" presetClass="entr" presetSubtype="4" accel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04A2F1-FB99-4C42-8067-46B8EEEC9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4104A2F1-FB99-4C42-8067-46B8EEEC9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4104A2F1-FB99-4C42-8067-46B8EEEC9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901"/>
                            </p:stCondLst>
                            <p:childTnLst>
                              <p:par>
                                <p:cTn id="53" presetID="2" presetClass="entr" presetSubtype="4" accel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3E0A16-DB85-46CA-87D6-4D39F6DBF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7B3E0A16-DB85-46CA-87D6-4D39F6DBF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B3E0A16-DB85-46CA-87D6-4D39F6DBF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401"/>
                            </p:stCondLst>
                            <p:childTnLst>
                              <p:par>
                                <p:cTn id="58" presetID="2" presetClass="entr" presetSubtype="4" accel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9A837B-0FA3-4970-A9F9-3BD236350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549A837B-0FA3-4970-A9F9-3BD236350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549A837B-0FA3-4970-A9F9-3BD236350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901"/>
                            </p:stCondLst>
                            <p:childTnLst>
                              <p:par>
                                <p:cTn id="63" presetID="2" presetClass="entr" presetSubtype="4" accel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6B335A-D8B4-46D8-93DE-B9EF1773F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AC6B335A-D8B4-46D8-93DE-B9EF1773F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AC6B335A-D8B4-46D8-93DE-B9EF1773F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401"/>
                            </p:stCondLst>
                            <p:childTnLst>
                              <p:par>
                                <p:cTn id="68" presetID="2" presetClass="entr" presetSubtype="4" accel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F59A8B-7684-4E29-B44F-B0F96367F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77F59A8B-7684-4E29-B44F-B0F96367F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77F59A8B-7684-4E29-B44F-B0F96367F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901"/>
                            </p:stCondLst>
                            <p:childTnLst>
                              <p:par>
                                <p:cTn id="73" presetID="2" presetClass="entr" presetSubtype="4" accel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5DD00-81CA-4D89-AAC9-9CB098B4E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795DD00-81CA-4D89-AAC9-9CB098B4E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795DD00-81CA-4D89-AAC9-9CB098B4E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401"/>
                            </p:stCondLst>
                            <p:childTnLst>
                              <p:par>
                                <p:cTn id="78" presetID="2" presetClass="entr" presetSubtype="4" accel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772805-3643-43C2-9C80-F43268C57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06772805-3643-43C2-9C80-F43268C57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06772805-3643-43C2-9C80-F43268C57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13E4D1-157A-4FD3-BF11-7582A03ADF3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BBC4E2F-F3E1-4F05-9206-4E311F2B3D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D3D887-4EBB-4786-8316-C89D0BB970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TM78504181</Template>
  <TotalTime>0</TotalTime>
  <Words>717</Words>
  <Application>Microsoft Office PowerPoint</Application>
  <PresentationFormat>Произвольный</PresentationFormat>
  <Paragraphs>94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ShapesVTI</vt:lpstr>
      <vt:lpstr>Здоровый образ жизни у дошкольников</vt:lpstr>
      <vt:lpstr>ЗОЖ</vt:lpstr>
      <vt:lpstr>Режим Дня</vt:lpstr>
      <vt:lpstr>Примерный режим дня дошкольника</vt:lpstr>
      <vt:lpstr>Слайд 5</vt:lpstr>
      <vt:lpstr>Слайд 6</vt:lpstr>
      <vt:lpstr>Слайд 7</vt:lpstr>
      <vt:lpstr>3. Спорт</vt:lpstr>
      <vt:lpstr>4. Компоненты ЗОЖ</vt:lpstr>
      <vt:lpstr>5. Просто о сложном</vt:lpstr>
      <vt:lpstr>5. Пословицы и поговорки о ЗОЖ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2020-09-02T01:08:08Z</dcterms:created>
  <dcterms:modified xsi:type="dcterms:W3CDTF">2023-12-04T11:08:01Z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